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0" r:id="rId1"/>
  </p:sldMasterIdLst>
  <p:notesMasterIdLst>
    <p:notesMasterId r:id="rId23"/>
  </p:notesMasterIdLst>
  <p:sldIdLst>
    <p:sldId id="269" r:id="rId2"/>
    <p:sldId id="284" r:id="rId3"/>
    <p:sldId id="283" r:id="rId4"/>
    <p:sldId id="256" r:id="rId5"/>
    <p:sldId id="291" r:id="rId6"/>
    <p:sldId id="293" r:id="rId7"/>
    <p:sldId id="294" r:id="rId8"/>
    <p:sldId id="295" r:id="rId9"/>
    <p:sldId id="292" r:id="rId10"/>
    <p:sldId id="286" r:id="rId11"/>
    <p:sldId id="263" r:id="rId12"/>
    <p:sldId id="266" r:id="rId13"/>
    <p:sldId id="267" r:id="rId14"/>
    <p:sldId id="268" r:id="rId15"/>
    <p:sldId id="264" r:id="rId16"/>
    <p:sldId id="257" r:id="rId17"/>
    <p:sldId id="258" r:id="rId18"/>
    <p:sldId id="287" r:id="rId19"/>
    <p:sldId id="288" r:id="rId20"/>
    <p:sldId id="290" r:id="rId21"/>
    <p:sldId id="289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561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27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64FDF9B-DB83-4BE3-805A-EC626B21968E}" type="doc">
      <dgm:prSet loTypeId="urn:microsoft.com/office/officeart/2005/8/layout/process1" loCatId="process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FBC9F73-A985-47B7-A720-6E4753512832}">
      <dgm:prSet phldrT="[Text]"/>
      <dgm:spPr/>
      <dgm:t>
        <a:bodyPr/>
        <a:lstStyle/>
        <a:p>
          <a:r>
            <a:rPr lang="en-US" dirty="0"/>
            <a:t>Retrieve SNAP data from U.S. Department of Agriculture website</a:t>
          </a:r>
        </a:p>
      </dgm:t>
    </dgm:pt>
    <dgm:pt modelId="{46925E18-B7F6-4C58-A81E-08C74D32D4EA}" type="parTrans" cxnId="{0A8CABEF-D5BB-4994-9B77-75186E3B536C}">
      <dgm:prSet/>
      <dgm:spPr/>
      <dgm:t>
        <a:bodyPr/>
        <a:lstStyle/>
        <a:p>
          <a:endParaRPr lang="en-US"/>
        </a:p>
      </dgm:t>
    </dgm:pt>
    <dgm:pt modelId="{8F22567A-9C7B-4557-B031-548659DA8E70}" type="sibTrans" cxnId="{0A8CABEF-D5BB-4994-9B77-75186E3B536C}">
      <dgm:prSet/>
      <dgm:spPr/>
      <dgm:t>
        <a:bodyPr/>
        <a:lstStyle/>
        <a:p>
          <a:endParaRPr lang="en-US"/>
        </a:p>
      </dgm:t>
    </dgm:pt>
    <dgm:pt modelId="{DDDAC72D-DF5D-4D69-926D-4720AD501E63}">
      <dgm:prSet phldrT="[Text]"/>
      <dgm:spPr/>
      <dgm:t>
        <a:bodyPr/>
        <a:lstStyle/>
        <a:p>
          <a:r>
            <a:rPr lang="en-US" dirty="0"/>
            <a:t>Data Cleaning</a:t>
          </a:r>
        </a:p>
      </dgm:t>
    </dgm:pt>
    <dgm:pt modelId="{EE21606E-98C4-4E86-B9E6-8B6A4017E080}" type="parTrans" cxnId="{DC0962B7-2EFB-4160-8101-B0EEBDE011DB}">
      <dgm:prSet/>
      <dgm:spPr/>
      <dgm:t>
        <a:bodyPr/>
        <a:lstStyle/>
        <a:p>
          <a:endParaRPr lang="en-US"/>
        </a:p>
      </dgm:t>
    </dgm:pt>
    <dgm:pt modelId="{D3C9E1B6-626B-41A2-96A6-4949179B3849}" type="sibTrans" cxnId="{DC0962B7-2EFB-4160-8101-B0EEBDE011DB}">
      <dgm:prSet/>
      <dgm:spPr/>
      <dgm:t>
        <a:bodyPr/>
        <a:lstStyle/>
        <a:p>
          <a:endParaRPr lang="en-US"/>
        </a:p>
      </dgm:t>
    </dgm:pt>
    <dgm:pt modelId="{58CF34D9-D263-4C70-B6CC-2C04A76F3864}">
      <dgm:prSet phldrT="[Text]"/>
      <dgm:spPr/>
      <dgm:t>
        <a:bodyPr/>
        <a:lstStyle/>
        <a:p>
          <a:r>
            <a:rPr lang="en-US" dirty="0"/>
            <a:t>Machine Learning Modeling</a:t>
          </a:r>
        </a:p>
      </dgm:t>
    </dgm:pt>
    <dgm:pt modelId="{42DB83FC-D5C9-4F03-BA73-7A09FC21DE47}" type="parTrans" cxnId="{38F1D979-1204-4FE5-BC72-7D0715D9A847}">
      <dgm:prSet/>
      <dgm:spPr/>
      <dgm:t>
        <a:bodyPr/>
        <a:lstStyle/>
        <a:p>
          <a:endParaRPr lang="en-US"/>
        </a:p>
      </dgm:t>
    </dgm:pt>
    <dgm:pt modelId="{1ABE37EC-46A9-4D71-87EC-941D71C10099}" type="sibTrans" cxnId="{38F1D979-1204-4FE5-BC72-7D0715D9A847}">
      <dgm:prSet/>
      <dgm:spPr/>
      <dgm:t>
        <a:bodyPr/>
        <a:lstStyle/>
        <a:p>
          <a:endParaRPr lang="en-US"/>
        </a:p>
      </dgm:t>
    </dgm:pt>
    <dgm:pt modelId="{9937C5C6-C1F2-4820-9940-76D3F12A8472}">
      <dgm:prSet phldrT="[Text]"/>
      <dgm:spPr/>
      <dgm:t>
        <a:bodyPr/>
        <a:lstStyle/>
        <a:p>
          <a:r>
            <a:rPr lang="en-US" dirty="0"/>
            <a:t>Exploratory Data Analysis</a:t>
          </a:r>
        </a:p>
      </dgm:t>
    </dgm:pt>
    <dgm:pt modelId="{59D01064-909A-4B4F-BF8E-9D0CE06CD9CA}" type="parTrans" cxnId="{096D3848-5EE9-40B0-B2EB-47BD463AED8A}">
      <dgm:prSet/>
      <dgm:spPr/>
      <dgm:t>
        <a:bodyPr/>
        <a:lstStyle/>
        <a:p>
          <a:endParaRPr lang="en-US"/>
        </a:p>
      </dgm:t>
    </dgm:pt>
    <dgm:pt modelId="{B5266CCC-BC6A-4FD6-A3E8-F6D88301E301}" type="sibTrans" cxnId="{096D3848-5EE9-40B0-B2EB-47BD463AED8A}">
      <dgm:prSet/>
      <dgm:spPr/>
      <dgm:t>
        <a:bodyPr/>
        <a:lstStyle/>
        <a:p>
          <a:endParaRPr lang="en-US"/>
        </a:p>
      </dgm:t>
    </dgm:pt>
    <dgm:pt modelId="{9587464C-D2A1-4900-9C43-8ABAA0693763}" type="pres">
      <dgm:prSet presAssocID="{764FDF9B-DB83-4BE3-805A-EC626B21968E}" presName="Name0" presStyleCnt="0">
        <dgm:presLayoutVars>
          <dgm:dir/>
          <dgm:resizeHandles val="exact"/>
        </dgm:presLayoutVars>
      </dgm:prSet>
      <dgm:spPr/>
    </dgm:pt>
    <dgm:pt modelId="{390FDC59-9D98-4347-BDDA-A0FE5933A13F}" type="pres">
      <dgm:prSet presAssocID="{6FBC9F73-A985-47B7-A720-6E4753512832}" presName="node" presStyleLbl="node1" presStyleIdx="0" presStyleCnt="4">
        <dgm:presLayoutVars>
          <dgm:bulletEnabled val="1"/>
        </dgm:presLayoutVars>
      </dgm:prSet>
      <dgm:spPr/>
    </dgm:pt>
    <dgm:pt modelId="{8AAC51EC-D82F-426C-AA90-914C865E79A0}" type="pres">
      <dgm:prSet presAssocID="{8F22567A-9C7B-4557-B031-548659DA8E70}" presName="sibTrans" presStyleLbl="sibTrans2D1" presStyleIdx="0" presStyleCnt="3"/>
      <dgm:spPr/>
    </dgm:pt>
    <dgm:pt modelId="{45229270-51F6-4691-8D07-1BAE0988245A}" type="pres">
      <dgm:prSet presAssocID="{8F22567A-9C7B-4557-B031-548659DA8E70}" presName="connectorText" presStyleLbl="sibTrans2D1" presStyleIdx="0" presStyleCnt="3"/>
      <dgm:spPr/>
    </dgm:pt>
    <dgm:pt modelId="{BA81BD9C-32F7-4965-8EE1-1565C9E60876}" type="pres">
      <dgm:prSet presAssocID="{DDDAC72D-DF5D-4D69-926D-4720AD501E63}" presName="node" presStyleLbl="node1" presStyleIdx="1" presStyleCnt="4">
        <dgm:presLayoutVars>
          <dgm:bulletEnabled val="1"/>
        </dgm:presLayoutVars>
      </dgm:prSet>
      <dgm:spPr/>
    </dgm:pt>
    <dgm:pt modelId="{735185F8-B22F-44F5-9517-9C109127FA0A}" type="pres">
      <dgm:prSet presAssocID="{D3C9E1B6-626B-41A2-96A6-4949179B3849}" presName="sibTrans" presStyleLbl="sibTrans2D1" presStyleIdx="1" presStyleCnt="3"/>
      <dgm:spPr/>
    </dgm:pt>
    <dgm:pt modelId="{3079B9D5-9378-4769-803C-6342082FDC27}" type="pres">
      <dgm:prSet presAssocID="{D3C9E1B6-626B-41A2-96A6-4949179B3849}" presName="connectorText" presStyleLbl="sibTrans2D1" presStyleIdx="1" presStyleCnt="3"/>
      <dgm:spPr/>
    </dgm:pt>
    <dgm:pt modelId="{2C87A6FA-361B-4F3E-B0DF-E0047B714B24}" type="pres">
      <dgm:prSet presAssocID="{9937C5C6-C1F2-4820-9940-76D3F12A8472}" presName="node" presStyleLbl="node1" presStyleIdx="2" presStyleCnt="4">
        <dgm:presLayoutVars>
          <dgm:bulletEnabled val="1"/>
        </dgm:presLayoutVars>
      </dgm:prSet>
      <dgm:spPr/>
    </dgm:pt>
    <dgm:pt modelId="{E7157298-749F-420D-8D96-BE6D997D70B6}" type="pres">
      <dgm:prSet presAssocID="{B5266CCC-BC6A-4FD6-A3E8-F6D88301E301}" presName="sibTrans" presStyleLbl="sibTrans2D1" presStyleIdx="2" presStyleCnt="3"/>
      <dgm:spPr/>
    </dgm:pt>
    <dgm:pt modelId="{6EC1C4BB-2232-40E0-ADCF-F4EF682DC7A6}" type="pres">
      <dgm:prSet presAssocID="{B5266CCC-BC6A-4FD6-A3E8-F6D88301E301}" presName="connectorText" presStyleLbl="sibTrans2D1" presStyleIdx="2" presStyleCnt="3"/>
      <dgm:spPr/>
    </dgm:pt>
    <dgm:pt modelId="{5CDD8EA0-7D7C-4B61-B9A1-046D689F7FFE}" type="pres">
      <dgm:prSet presAssocID="{58CF34D9-D263-4C70-B6CC-2C04A76F3864}" presName="node" presStyleLbl="node1" presStyleIdx="3" presStyleCnt="4">
        <dgm:presLayoutVars>
          <dgm:bulletEnabled val="1"/>
        </dgm:presLayoutVars>
      </dgm:prSet>
      <dgm:spPr/>
    </dgm:pt>
  </dgm:ptLst>
  <dgm:cxnLst>
    <dgm:cxn modelId="{3F89C811-2111-4E7A-9FCA-872DD85BF316}" type="presOf" srcId="{9937C5C6-C1F2-4820-9940-76D3F12A8472}" destId="{2C87A6FA-361B-4F3E-B0DF-E0047B714B24}" srcOrd="0" destOrd="0" presId="urn:microsoft.com/office/officeart/2005/8/layout/process1"/>
    <dgm:cxn modelId="{A336342B-EC4B-4E67-B51D-DBEA9FDAD73C}" type="presOf" srcId="{58CF34D9-D263-4C70-B6CC-2C04A76F3864}" destId="{5CDD8EA0-7D7C-4B61-B9A1-046D689F7FFE}" srcOrd="0" destOrd="0" presId="urn:microsoft.com/office/officeart/2005/8/layout/process1"/>
    <dgm:cxn modelId="{75F9F842-D2A4-4610-AC28-DECDA34ACB81}" type="presOf" srcId="{8F22567A-9C7B-4557-B031-548659DA8E70}" destId="{45229270-51F6-4691-8D07-1BAE0988245A}" srcOrd="1" destOrd="0" presId="urn:microsoft.com/office/officeart/2005/8/layout/process1"/>
    <dgm:cxn modelId="{096D3848-5EE9-40B0-B2EB-47BD463AED8A}" srcId="{764FDF9B-DB83-4BE3-805A-EC626B21968E}" destId="{9937C5C6-C1F2-4820-9940-76D3F12A8472}" srcOrd="2" destOrd="0" parTransId="{59D01064-909A-4B4F-BF8E-9D0CE06CD9CA}" sibTransId="{B5266CCC-BC6A-4FD6-A3E8-F6D88301E301}"/>
    <dgm:cxn modelId="{38F1D979-1204-4FE5-BC72-7D0715D9A847}" srcId="{764FDF9B-DB83-4BE3-805A-EC626B21968E}" destId="{58CF34D9-D263-4C70-B6CC-2C04A76F3864}" srcOrd="3" destOrd="0" parTransId="{42DB83FC-D5C9-4F03-BA73-7A09FC21DE47}" sibTransId="{1ABE37EC-46A9-4D71-87EC-941D71C10099}"/>
    <dgm:cxn modelId="{5C96F98A-754C-4E80-B1EE-BBBA00C5DF0A}" type="presOf" srcId="{8F22567A-9C7B-4557-B031-548659DA8E70}" destId="{8AAC51EC-D82F-426C-AA90-914C865E79A0}" srcOrd="0" destOrd="0" presId="urn:microsoft.com/office/officeart/2005/8/layout/process1"/>
    <dgm:cxn modelId="{D6B20E96-6848-4853-8DD7-654844EF75D4}" type="presOf" srcId="{B5266CCC-BC6A-4FD6-A3E8-F6D88301E301}" destId="{6EC1C4BB-2232-40E0-ADCF-F4EF682DC7A6}" srcOrd="1" destOrd="0" presId="urn:microsoft.com/office/officeart/2005/8/layout/process1"/>
    <dgm:cxn modelId="{68CA8396-0B01-4511-9F73-BD3E02932015}" type="presOf" srcId="{D3C9E1B6-626B-41A2-96A6-4949179B3849}" destId="{735185F8-B22F-44F5-9517-9C109127FA0A}" srcOrd="0" destOrd="0" presId="urn:microsoft.com/office/officeart/2005/8/layout/process1"/>
    <dgm:cxn modelId="{86A1EAA6-E128-4D4D-8504-B183DD2914BF}" type="presOf" srcId="{6FBC9F73-A985-47B7-A720-6E4753512832}" destId="{390FDC59-9D98-4347-BDDA-A0FE5933A13F}" srcOrd="0" destOrd="0" presId="urn:microsoft.com/office/officeart/2005/8/layout/process1"/>
    <dgm:cxn modelId="{7B7CEDB2-55C1-41D1-A0E4-E0FE86229A17}" type="presOf" srcId="{DDDAC72D-DF5D-4D69-926D-4720AD501E63}" destId="{BA81BD9C-32F7-4965-8EE1-1565C9E60876}" srcOrd="0" destOrd="0" presId="urn:microsoft.com/office/officeart/2005/8/layout/process1"/>
    <dgm:cxn modelId="{DC0962B7-2EFB-4160-8101-B0EEBDE011DB}" srcId="{764FDF9B-DB83-4BE3-805A-EC626B21968E}" destId="{DDDAC72D-DF5D-4D69-926D-4720AD501E63}" srcOrd="1" destOrd="0" parTransId="{EE21606E-98C4-4E86-B9E6-8B6A4017E080}" sibTransId="{D3C9E1B6-626B-41A2-96A6-4949179B3849}"/>
    <dgm:cxn modelId="{3F800FD8-F7F2-4848-A344-2B5F180573D1}" type="presOf" srcId="{764FDF9B-DB83-4BE3-805A-EC626B21968E}" destId="{9587464C-D2A1-4900-9C43-8ABAA0693763}" srcOrd="0" destOrd="0" presId="urn:microsoft.com/office/officeart/2005/8/layout/process1"/>
    <dgm:cxn modelId="{0A8CABEF-D5BB-4994-9B77-75186E3B536C}" srcId="{764FDF9B-DB83-4BE3-805A-EC626B21968E}" destId="{6FBC9F73-A985-47B7-A720-6E4753512832}" srcOrd="0" destOrd="0" parTransId="{46925E18-B7F6-4C58-A81E-08C74D32D4EA}" sibTransId="{8F22567A-9C7B-4557-B031-548659DA8E70}"/>
    <dgm:cxn modelId="{E95D13F7-37EB-46A9-B635-05BBB00F7CB5}" type="presOf" srcId="{B5266CCC-BC6A-4FD6-A3E8-F6D88301E301}" destId="{E7157298-749F-420D-8D96-BE6D997D70B6}" srcOrd="0" destOrd="0" presId="urn:microsoft.com/office/officeart/2005/8/layout/process1"/>
    <dgm:cxn modelId="{D6F3EAFF-FC65-41D6-A7A0-EB0214B836E0}" type="presOf" srcId="{D3C9E1B6-626B-41A2-96A6-4949179B3849}" destId="{3079B9D5-9378-4769-803C-6342082FDC27}" srcOrd="1" destOrd="0" presId="urn:microsoft.com/office/officeart/2005/8/layout/process1"/>
    <dgm:cxn modelId="{04DA74B8-9B00-467C-B385-A22BE1BE1265}" type="presParOf" srcId="{9587464C-D2A1-4900-9C43-8ABAA0693763}" destId="{390FDC59-9D98-4347-BDDA-A0FE5933A13F}" srcOrd="0" destOrd="0" presId="urn:microsoft.com/office/officeart/2005/8/layout/process1"/>
    <dgm:cxn modelId="{EEA671CE-8F98-4E8F-828A-11CC06ED5EE6}" type="presParOf" srcId="{9587464C-D2A1-4900-9C43-8ABAA0693763}" destId="{8AAC51EC-D82F-426C-AA90-914C865E79A0}" srcOrd="1" destOrd="0" presId="urn:microsoft.com/office/officeart/2005/8/layout/process1"/>
    <dgm:cxn modelId="{57F203BF-29D7-4C2D-9F4E-DE56D31E1832}" type="presParOf" srcId="{8AAC51EC-D82F-426C-AA90-914C865E79A0}" destId="{45229270-51F6-4691-8D07-1BAE0988245A}" srcOrd="0" destOrd="0" presId="urn:microsoft.com/office/officeart/2005/8/layout/process1"/>
    <dgm:cxn modelId="{E5F13B1E-1163-416A-A1E6-E50130A7AAD8}" type="presParOf" srcId="{9587464C-D2A1-4900-9C43-8ABAA0693763}" destId="{BA81BD9C-32F7-4965-8EE1-1565C9E60876}" srcOrd="2" destOrd="0" presId="urn:microsoft.com/office/officeart/2005/8/layout/process1"/>
    <dgm:cxn modelId="{A656CA37-4D7E-4AED-98EC-A5123E1901C0}" type="presParOf" srcId="{9587464C-D2A1-4900-9C43-8ABAA0693763}" destId="{735185F8-B22F-44F5-9517-9C109127FA0A}" srcOrd="3" destOrd="0" presId="urn:microsoft.com/office/officeart/2005/8/layout/process1"/>
    <dgm:cxn modelId="{2BCDFF7B-83C4-4197-9F9C-EAB2CFB2984B}" type="presParOf" srcId="{735185F8-B22F-44F5-9517-9C109127FA0A}" destId="{3079B9D5-9378-4769-803C-6342082FDC27}" srcOrd="0" destOrd="0" presId="urn:microsoft.com/office/officeart/2005/8/layout/process1"/>
    <dgm:cxn modelId="{2B869C56-C92F-4855-BD46-FEB71AC197AA}" type="presParOf" srcId="{9587464C-D2A1-4900-9C43-8ABAA0693763}" destId="{2C87A6FA-361B-4F3E-B0DF-E0047B714B24}" srcOrd="4" destOrd="0" presId="urn:microsoft.com/office/officeart/2005/8/layout/process1"/>
    <dgm:cxn modelId="{4BC6B16F-F6EB-4E3D-B6AB-1AFC05CE5936}" type="presParOf" srcId="{9587464C-D2A1-4900-9C43-8ABAA0693763}" destId="{E7157298-749F-420D-8D96-BE6D997D70B6}" srcOrd="5" destOrd="0" presId="urn:microsoft.com/office/officeart/2005/8/layout/process1"/>
    <dgm:cxn modelId="{D9943F18-241D-43BD-A51A-95F59AC95441}" type="presParOf" srcId="{E7157298-749F-420D-8D96-BE6D997D70B6}" destId="{6EC1C4BB-2232-40E0-ADCF-F4EF682DC7A6}" srcOrd="0" destOrd="0" presId="urn:microsoft.com/office/officeart/2005/8/layout/process1"/>
    <dgm:cxn modelId="{E91622BF-0952-44A0-9FBF-00B7F95EBB6B}" type="presParOf" srcId="{9587464C-D2A1-4900-9C43-8ABAA0693763}" destId="{5CDD8EA0-7D7C-4B61-B9A1-046D689F7FFE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A1A192E-AA39-44DA-8879-9D6E3C834E94}" type="doc">
      <dgm:prSet loTypeId="urn:diagrams.loki3.com/VaryingWidthList" loCatId="list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1D24CE4-729E-4EB8-9FCD-2878DD5FAE8D}">
      <dgm:prSet phldrT="[Text]" custT="1"/>
      <dgm:spPr/>
      <dgm:t>
        <a:bodyPr/>
        <a:lstStyle/>
        <a:p>
          <a:r>
            <a:rPr lang="en-US" sz="2000" dirty="0"/>
            <a:t>SQL database</a:t>
          </a:r>
        </a:p>
      </dgm:t>
    </dgm:pt>
    <dgm:pt modelId="{715C9B11-9E80-4C19-AE4E-4B2D34BB4710}" type="parTrans" cxnId="{50EA2EDE-B75C-46BB-B0E2-AEF8FA51B8D2}">
      <dgm:prSet/>
      <dgm:spPr/>
      <dgm:t>
        <a:bodyPr/>
        <a:lstStyle/>
        <a:p>
          <a:endParaRPr lang="en-US"/>
        </a:p>
      </dgm:t>
    </dgm:pt>
    <dgm:pt modelId="{12D78214-E52B-4E63-AF58-941CAB6A1304}" type="sibTrans" cxnId="{50EA2EDE-B75C-46BB-B0E2-AEF8FA51B8D2}">
      <dgm:prSet/>
      <dgm:spPr/>
      <dgm:t>
        <a:bodyPr/>
        <a:lstStyle/>
        <a:p>
          <a:endParaRPr lang="en-US"/>
        </a:p>
      </dgm:t>
    </dgm:pt>
    <dgm:pt modelId="{F80F3082-AAAF-4AEF-A289-689504D8343E}">
      <dgm:prSet phldrT="[Text]" custT="1"/>
      <dgm:spPr/>
      <dgm:t>
        <a:bodyPr/>
        <a:lstStyle/>
        <a:p>
          <a:r>
            <a:rPr lang="en-US" sz="2000" dirty="0"/>
            <a:t>.csv</a:t>
          </a:r>
        </a:p>
      </dgm:t>
    </dgm:pt>
    <dgm:pt modelId="{3A338C75-C787-42D2-AE80-5A130A9281A4}" type="parTrans" cxnId="{D272E95B-324C-4BFD-A690-801991EB9CFC}">
      <dgm:prSet/>
      <dgm:spPr/>
      <dgm:t>
        <a:bodyPr/>
        <a:lstStyle/>
        <a:p>
          <a:endParaRPr lang="en-US"/>
        </a:p>
      </dgm:t>
    </dgm:pt>
    <dgm:pt modelId="{E58905CF-2416-425E-9278-153626893D73}" type="sibTrans" cxnId="{D272E95B-324C-4BFD-A690-801991EB9CFC}">
      <dgm:prSet/>
      <dgm:spPr/>
      <dgm:t>
        <a:bodyPr/>
        <a:lstStyle/>
        <a:p>
          <a:endParaRPr lang="en-US"/>
        </a:p>
      </dgm:t>
    </dgm:pt>
    <dgm:pt modelId="{5D54A0CF-B212-4114-96F7-9B490D3BE22E}" type="pres">
      <dgm:prSet presAssocID="{1A1A192E-AA39-44DA-8879-9D6E3C834E94}" presName="Name0" presStyleCnt="0">
        <dgm:presLayoutVars>
          <dgm:resizeHandles/>
        </dgm:presLayoutVars>
      </dgm:prSet>
      <dgm:spPr/>
    </dgm:pt>
    <dgm:pt modelId="{F95EF089-7692-42B3-81BC-5317EAFF55D2}" type="pres">
      <dgm:prSet presAssocID="{A1D24CE4-729E-4EB8-9FCD-2878DD5FAE8D}" presName="text" presStyleLbl="node1" presStyleIdx="0" presStyleCnt="2" custLinFactY="-153504" custLinFactNeighborX="-19094" custLinFactNeighborY="-200000">
        <dgm:presLayoutVars>
          <dgm:bulletEnabled val="1"/>
        </dgm:presLayoutVars>
      </dgm:prSet>
      <dgm:spPr/>
    </dgm:pt>
    <dgm:pt modelId="{B99A83F0-3667-46DF-BD8B-6DA795B08034}" type="pres">
      <dgm:prSet presAssocID="{12D78214-E52B-4E63-AF58-941CAB6A1304}" presName="space" presStyleCnt="0"/>
      <dgm:spPr/>
    </dgm:pt>
    <dgm:pt modelId="{BCEB1355-DD17-47C7-AE18-1A7197D61113}" type="pres">
      <dgm:prSet presAssocID="{F80F3082-AAAF-4AEF-A289-689504D8343E}" presName="text" presStyleLbl="node1" presStyleIdx="1" presStyleCnt="2" custLinFactNeighborX="-21992" custLinFactNeighborY="76051">
        <dgm:presLayoutVars>
          <dgm:bulletEnabled val="1"/>
        </dgm:presLayoutVars>
      </dgm:prSet>
      <dgm:spPr/>
    </dgm:pt>
  </dgm:ptLst>
  <dgm:cxnLst>
    <dgm:cxn modelId="{3518DC29-2366-4552-9B56-17577304B4FE}" type="presOf" srcId="{F80F3082-AAAF-4AEF-A289-689504D8343E}" destId="{BCEB1355-DD17-47C7-AE18-1A7197D61113}" srcOrd="0" destOrd="0" presId="urn:diagrams.loki3.com/VaryingWidthList"/>
    <dgm:cxn modelId="{D272E95B-324C-4BFD-A690-801991EB9CFC}" srcId="{1A1A192E-AA39-44DA-8879-9D6E3C834E94}" destId="{F80F3082-AAAF-4AEF-A289-689504D8343E}" srcOrd="1" destOrd="0" parTransId="{3A338C75-C787-42D2-AE80-5A130A9281A4}" sibTransId="{E58905CF-2416-425E-9278-153626893D73}"/>
    <dgm:cxn modelId="{C203B19B-2E30-431B-AA3B-895A2BEFC7DA}" type="presOf" srcId="{A1D24CE4-729E-4EB8-9FCD-2878DD5FAE8D}" destId="{F95EF089-7692-42B3-81BC-5317EAFF55D2}" srcOrd="0" destOrd="0" presId="urn:diagrams.loki3.com/VaryingWidthList"/>
    <dgm:cxn modelId="{AC63E09E-F640-420B-93B9-25896B9DDD80}" type="presOf" srcId="{1A1A192E-AA39-44DA-8879-9D6E3C834E94}" destId="{5D54A0CF-B212-4114-96F7-9B490D3BE22E}" srcOrd="0" destOrd="0" presId="urn:diagrams.loki3.com/VaryingWidthList"/>
    <dgm:cxn modelId="{50EA2EDE-B75C-46BB-B0E2-AEF8FA51B8D2}" srcId="{1A1A192E-AA39-44DA-8879-9D6E3C834E94}" destId="{A1D24CE4-729E-4EB8-9FCD-2878DD5FAE8D}" srcOrd="0" destOrd="0" parTransId="{715C9B11-9E80-4C19-AE4E-4B2D34BB4710}" sibTransId="{12D78214-E52B-4E63-AF58-941CAB6A1304}"/>
    <dgm:cxn modelId="{19E19834-857A-4AAD-B3DE-C9F8C17EFA05}" type="presParOf" srcId="{5D54A0CF-B212-4114-96F7-9B490D3BE22E}" destId="{F95EF089-7692-42B3-81BC-5317EAFF55D2}" srcOrd="0" destOrd="0" presId="urn:diagrams.loki3.com/VaryingWidthList"/>
    <dgm:cxn modelId="{F86042A2-99A2-4885-876B-8BCBD1CE63BB}" type="presParOf" srcId="{5D54A0CF-B212-4114-96F7-9B490D3BE22E}" destId="{B99A83F0-3667-46DF-BD8B-6DA795B08034}" srcOrd="1" destOrd="0" presId="urn:diagrams.loki3.com/VaryingWidthList"/>
    <dgm:cxn modelId="{F80E14BE-6B0E-482F-912E-A9C707FF5115}" type="presParOf" srcId="{5D54A0CF-B212-4114-96F7-9B490D3BE22E}" destId="{BCEB1355-DD17-47C7-AE18-1A7197D61113}" srcOrd="2" destOrd="0" presId="urn:diagrams.loki3.com/VaryingWidthLis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A1A192E-AA39-44DA-8879-9D6E3C834E94}" type="doc">
      <dgm:prSet loTypeId="urn:diagrams.loki3.com/VaryingWidthList" loCatId="list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1D24CE4-729E-4EB8-9FCD-2878DD5FAE8D}">
      <dgm:prSet phldrT="[Text]" custT="1"/>
      <dgm:spPr/>
      <dgm:t>
        <a:bodyPr/>
        <a:lstStyle/>
        <a:p>
          <a:r>
            <a:rPr lang="en-US" sz="2000" dirty="0"/>
            <a:t>Histograms</a:t>
          </a:r>
        </a:p>
      </dgm:t>
    </dgm:pt>
    <dgm:pt modelId="{715C9B11-9E80-4C19-AE4E-4B2D34BB4710}" type="parTrans" cxnId="{50EA2EDE-B75C-46BB-B0E2-AEF8FA51B8D2}">
      <dgm:prSet/>
      <dgm:spPr/>
      <dgm:t>
        <a:bodyPr/>
        <a:lstStyle/>
        <a:p>
          <a:endParaRPr lang="en-US"/>
        </a:p>
      </dgm:t>
    </dgm:pt>
    <dgm:pt modelId="{12D78214-E52B-4E63-AF58-941CAB6A1304}" type="sibTrans" cxnId="{50EA2EDE-B75C-46BB-B0E2-AEF8FA51B8D2}">
      <dgm:prSet/>
      <dgm:spPr/>
      <dgm:t>
        <a:bodyPr/>
        <a:lstStyle/>
        <a:p>
          <a:endParaRPr lang="en-US"/>
        </a:p>
      </dgm:t>
    </dgm:pt>
    <dgm:pt modelId="{3CABE32B-5B0B-4274-B8F4-A76ADB18584F}">
      <dgm:prSet phldrT="[Text]" custT="1"/>
      <dgm:spPr/>
      <dgm:t>
        <a:bodyPr/>
        <a:lstStyle/>
        <a:p>
          <a:r>
            <a:rPr lang="en-US" sz="2000" i="1" dirty="0"/>
            <a:t>Correlation matrix</a:t>
          </a:r>
          <a:endParaRPr lang="en-US" sz="2000" dirty="0"/>
        </a:p>
      </dgm:t>
    </dgm:pt>
    <dgm:pt modelId="{4BF01641-4F99-4654-AF56-FBC6A55B8FCF}" type="parTrans" cxnId="{E93F9103-218F-4D9F-962F-FCAF35B2CC09}">
      <dgm:prSet/>
      <dgm:spPr/>
      <dgm:t>
        <a:bodyPr/>
        <a:lstStyle/>
        <a:p>
          <a:endParaRPr lang="en-US"/>
        </a:p>
      </dgm:t>
    </dgm:pt>
    <dgm:pt modelId="{7C39B3C9-06B8-4733-8DCA-FBA47D057527}" type="sibTrans" cxnId="{E93F9103-218F-4D9F-962F-FCAF35B2CC09}">
      <dgm:prSet/>
      <dgm:spPr/>
      <dgm:t>
        <a:bodyPr/>
        <a:lstStyle/>
        <a:p>
          <a:endParaRPr lang="en-US"/>
        </a:p>
      </dgm:t>
    </dgm:pt>
    <dgm:pt modelId="{148FC230-CD39-4129-984F-2D56694B5179}">
      <dgm:prSet phldrT="[Text]" custT="1"/>
      <dgm:spPr/>
      <dgm:t>
        <a:bodyPr/>
        <a:lstStyle/>
        <a:p>
          <a:r>
            <a:rPr lang="en-US" sz="2000" dirty="0"/>
            <a:t>Correlation heatmap</a:t>
          </a:r>
        </a:p>
      </dgm:t>
    </dgm:pt>
    <dgm:pt modelId="{059BFE0E-5F06-4263-B400-7265C165BC39}" type="parTrans" cxnId="{37E09723-FAB4-4D7D-BE33-29DBA52B10D8}">
      <dgm:prSet/>
      <dgm:spPr/>
      <dgm:t>
        <a:bodyPr/>
        <a:lstStyle/>
        <a:p>
          <a:endParaRPr lang="en-US"/>
        </a:p>
      </dgm:t>
    </dgm:pt>
    <dgm:pt modelId="{EE953B30-3F4E-42BA-BFC3-B5937008FC6C}" type="sibTrans" cxnId="{37E09723-FAB4-4D7D-BE33-29DBA52B10D8}">
      <dgm:prSet/>
      <dgm:spPr/>
      <dgm:t>
        <a:bodyPr/>
        <a:lstStyle/>
        <a:p>
          <a:endParaRPr lang="en-US"/>
        </a:p>
      </dgm:t>
    </dgm:pt>
    <dgm:pt modelId="{D8774E03-42B0-47A5-B3B0-7C1A9A58C55A}">
      <dgm:prSet phldrT="[Text]" custT="1"/>
      <dgm:spPr/>
      <dgm:t>
        <a:bodyPr/>
        <a:lstStyle/>
        <a:p>
          <a:r>
            <a:rPr lang="en-US" sz="2000" dirty="0"/>
            <a:t>Boxplot</a:t>
          </a:r>
        </a:p>
      </dgm:t>
    </dgm:pt>
    <dgm:pt modelId="{27AE4FE9-05E1-4645-B564-79C47A8BE075}" type="parTrans" cxnId="{6C865991-0C28-49BD-AE05-4719991AD5DF}">
      <dgm:prSet/>
      <dgm:spPr/>
      <dgm:t>
        <a:bodyPr/>
        <a:lstStyle/>
        <a:p>
          <a:endParaRPr lang="en-US"/>
        </a:p>
      </dgm:t>
    </dgm:pt>
    <dgm:pt modelId="{087855A9-EF49-4E87-9856-6DA4B31A4130}" type="sibTrans" cxnId="{6C865991-0C28-49BD-AE05-4719991AD5DF}">
      <dgm:prSet/>
      <dgm:spPr/>
      <dgm:t>
        <a:bodyPr/>
        <a:lstStyle/>
        <a:p>
          <a:endParaRPr lang="en-US"/>
        </a:p>
      </dgm:t>
    </dgm:pt>
    <dgm:pt modelId="{248A5F75-4F27-4869-8910-B823A46EF22E}">
      <dgm:prSet phldrT="[Text]" custT="1"/>
      <dgm:spPr/>
      <dgm:t>
        <a:bodyPr/>
        <a:lstStyle/>
        <a:p>
          <a:r>
            <a:rPr lang="en-US" sz="2000" dirty="0"/>
            <a:t>Pair plot</a:t>
          </a:r>
        </a:p>
      </dgm:t>
    </dgm:pt>
    <dgm:pt modelId="{912CF12A-CD37-4220-B48A-03DC849732EB}" type="parTrans" cxnId="{930B5D69-B7E0-4F51-BEB5-D3D979FEFD11}">
      <dgm:prSet/>
      <dgm:spPr/>
      <dgm:t>
        <a:bodyPr/>
        <a:lstStyle/>
        <a:p>
          <a:endParaRPr lang="en-US"/>
        </a:p>
      </dgm:t>
    </dgm:pt>
    <dgm:pt modelId="{B8F8716F-591F-4FD0-9FE5-A2A0D6F5FB6B}" type="sibTrans" cxnId="{930B5D69-B7E0-4F51-BEB5-D3D979FEFD11}">
      <dgm:prSet/>
      <dgm:spPr/>
      <dgm:t>
        <a:bodyPr/>
        <a:lstStyle/>
        <a:p>
          <a:endParaRPr lang="en-US"/>
        </a:p>
      </dgm:t>
    </dgm:pt>
    <dgm:pt modelId="{5D54A0CF-B212-4114-96F7-9B490D3BE22E}" type="pres">
      <dgm:prSet presAssocID="{1A1A192E-AA39-44DA-8879-9D6E3C834E94}" presName="Name0" presStyleCnt="0">
        <dgm:presLayoutVars>
          <dgm:resizeHandles/>
        </dgm:presLayoutVars>
      </dgm:prSet>
      <dgm:spPr/>
    </dgm:pt>
    <dgm:pt modelId="{F95EF089-7692-42B3-81BC-5317EAFF55D2}" type="pres">
      <dgm:prSet presAssocID="{A1D24CE4-729E-4EB8-9FCD-2878DD5FAE8D}" presName="text" presStyleLbl="node1" presStyleIdx="0" presStyleCnt="5">
        <dgm:presLayoutVars>
          <dgm:bulletEnabled val="1"/>
        </dgm:presLayoutVars>
      </dgm:prSet>
      <dgm:spPr/>
    </dgm:pt>
    <dgm:pt modelId="{966161AF-FD62-4AC1-8FF2-7416E77F70E2}" type="pres">
      <dgm:prSet presAssocID="{12D78214-E52B-4E63-AF58-941CAB6A1304}" presName="space" presStyleCnt="0"/>
      <dgm:spPr/>
    </dgm:pt>
    <dgm:pt modelId="{1E0812EC-F250-4D26-926D-4856EAB42C49}" type="pres">
      <dgm:prSet presAssocID="{3CABE32B-5B0B-4274-B8F4-A76ADB18584F}" presName="text" presStyleLbl="node1" presStyleIdx="1" presStyleCnt="5">
        <dgm:presLayoutVars>
          <dgm:bulletEnabled val="1"/>
        </dgm:presLayoutVars>
      </dgm:prSet>
      <dgm:spPr/>
    </dgm:pt>
    <dgm:pt modelId="{7D51DA01-BA29-4F0A-ADE2-253263A95EBB}" type="pres">
      <dgm:prSet presAssocID="{7C39B3C9-06B8-4733-8DCA-FBA47D057527}" presName="space" presStyleCnt="0"/>
      <dgm:spPr/>
    </dgm:pt>
    <dgm:pt modelId="{10BF132F-E4CD-436E-80A1-6BC06CA8CC2D}" type="pres">
      <dgm:prSet presAssocID="{148FC230-CD39-4129-984F-2D56694B5179}" presName="text" presStyleLbl="node1" presStyleIdx="2" presStyleCnt="5">
        <dgm:presLayoutVars>
          <dgm:bulletEnabled val="1"/>
        </dgm:presLayoutVars>
      </dgm:prSet>
      <dgm:spPr/>
    </dgm:pt>
    <dgm:pt modelId="{016F9CA4-012D-4F66-A876-F1FE8E38062A}" type="pres">
      <dgm:prSet presAssocID="{EE953B30-3F4E-42BA-BFC3-B5937008FC6C}" presName="space" presStyleCnt="0"/>
      <dgm:spPr/>
    </dgm:pt>
    <dgm:pt modelId="{722E5A1E-DF4C-49A1-9B3F-42C9D2AEC3C5}" type="pres">
      <dgm:prSet presAssocID="{D8774E03-42B0-47A5-B3B0-7C1A9A58C55A}" presName="text" presStyleLbl="node1" presStyleIdx="3" presStyleCnt="5">
        <dgm:presLayoutVars>
          <dgm:bulletEnabled val="1"/>
        </dgm:presLayoutVars>
      </dgm:prSet>
      <dgm:spPr/>
    </dgm:pt>
    <dgm:pt modelId="{086CBED5-520D-45F7-823A-2B33766A9AB7}" type="pres">
      <dgm:prSet presAssocID="{087855A9-EF49-4E87-9856-6DA4B31A4130}" presName="space" presStyleCnt="0"/>
      <dgm:spPr/>
    </dgm:pt>
    <dgm:pt modelId="{89E10895-C0D3-4EE3-92DD-DDE3F857D3A5}" type="pres">
      <dgm:prSet presAssocID="{248A5F75-4F27-4869-8910-B823A46EF22E}" presName="text" presStyleLbl="node1" presStyleIdx="4" presStyleCnt="5">
        <dgm:presLayoutVars>
          <dgm:bulletEnabled val="1"/>
        </dgm:presLayoutVars>
      </dgm:prSet>
      <dgm:spPr/>
    </dgm:pt>
  </dgm:ptLst>
  <dgm:cxnLst>
    <dgm:cxn modelId="{E93F9103-218F-4D9F-962F-FCAF35B2CC09}" srcId="{1A1A192E-AA39-44DA-8879-9D6E3C834E94}" destId="{3CABE32B-5B0B-4274-B8F4-A76ADB18584F}" srcOrd="1" destOrd="0" parTransId="{4BF01641-4F99-4654-AF56-FBC6A55B8FCF}" sibTransId="{7C39B3C9-06B8-4733-8DCA-FBA47D057527}"/>
    <dgm:cxn modelId="{3BFE9015-F904-46F6-83B0-AB6CE30A228A}" type="presOf" srcId="{3CABE32B-5B0B-4274-B8F4-A76ADB18584F}" destId="{1E0812EC-F250-4D26-926D-4856EAB42C49}" srcOrd="0" destOrd="0" presId="urn:diagrams.loki3.com/VaryingWidthList"/>
    <dgm:cxn modelId="{37E09723-FAB4-4D7D-BE33-29DBA52B10D8}" srcId="{1A1A192E-AA39-44DA-8879-9D6E3C834E94}" destId="{148FC230-CD39-4129-984F-2D56694B5179}" srcOrd="2" destOrd="0" parTransId="{059BFE0E-5F06-4263-B400-7265C165BC39}" sibTransId="{EE953B30-3F4E-42BA-BFC3-B5937008FC6C}"/>
    <dgm:cxn modelId="{816BD627-9747-40F2-B8B2-8FF8F008713B}" type="presOf" srcId="{D8774E03-42B0-47A5-B3B0-7C1A9A58C55A}" destId="{722E5A1E-DF4C-49A1-9B3F-42C9D2AEC3C5}" srcOrd="0" destOrd="0" presId="urn:diagrams.loki3.com/VaryingWidthList"/>
    <dgm:cxn modelId="{4F028840-E1BC-472F-93B3-6C9A145043B8}" type="presOf" srcId="{148FC230-CD39-4129-984F-2D56694B5179}" destId="{10BF132F-E4CD-436E-80A1-6BC06CA8CC2D}" srcOrd="0" destOrd="0" presId="urn:diagrams.loki3.com/VaryingWidthList"/>
    <dgm:cxn modelId="{930B5D69-B7E0-4F51-BEB5-D3D979FEFD11}" srcId="{1A1A192E-AA39-44DA-8879-9D6E3C834E94}" destId="{248A5F75-4F27-4869-8910-B823A46EF22E}" srcOrd="4" destOrd="0" parTransId="{912CF12A-CD37-4220-B48A-03DC849732EB}" sibTransId="{B8F8716F-591F-4FD0-9FE5-A2A0D6F5FB6B}"/>
    <dgm:cxn modelId="{6C865991-0C28-49BD-AE05-4719991AD5DF}" srcId="{1A1A192E-AA39-44DA-8879-9D6E3C834E94}" destId="{D8774E03-42B0-47A5-B3B0-7C1A9A58C55A}" srcOrd="3" destOrd="0" parTransId="{27AE4FE9-05E1-4645-B564-79C47A8BE075}" sibTransId="{087855A9-EF49-4E87-9856-6DA4B31A4130}"/>
    <dgm:cxn modelId="{C203B19B-2E30-431B-AA3B-895A2BEFC7DA}" type="presOf" srcId="{A1D24CE4-729E-4EB8-9FCD-2878DD5FAE8D}" destId="{F95EF089-7692-42B3-81BC-5317EAFF55D2}" srcOrd="0" destOrd="0" presId="urn:diagrams.loki3.com/VaryingWidthList"/>
    <dgm:cxn modelId="{AC63E09E-F640-420B-93B9-25896B9DDD80}" type="presOf" srcId="{1A1A192E-AA39-44DA-8879-9D6E3C834E94}" destId="{5D54A0CF-B212-4114-96F7-9B490D3BE22E}" srcOrd="0" destOrd="0" presId="urn:diagrams.loki3.com/VaryingWidthList"/>
    <dgm:cxn modelId="{A0C8CEAD-2E53-491A-9DB1-56022752B3AA}" type="presOf" srcId="{248A5F75-4F27-4869-8910-B823A46EF22E}" destId="{89E10895-C0D3-4EE3-92DD-DDE3F857D3A5}" srcOrd="0" destOrd="0" presId="urn:diagrams.loki3.com/VaryingWidthList"/>
    <dgm:cxn modelId="{50EA2EDE-B75C-46BB-B0E2-AEF8FA51B8D2}" srcId="{1A1A192E-AA39-44DA-8879-9D6E3C834E94}" destId="{A1D24CE4-729E-4EB8-9FCD-2878DD5FAE8D}" srcOrd="0" destOrd="0" parTransId="{715C9B11-9E80-4C19-AE4E-4B2D34BB4710}" sibTransId="{12D78214-E52B-4E63-AF58-941CAB6A1304}"/>
    <dgm:cxn modelId="{19E19834-857A-4AAD-B3DE-C9F8C17EFA05}" type="presParOf" srcId="{5D54A0CF-B212-4114-96F7-9B490D3BE22E}" destId="{F95EF089-7692-42B3-81BC-5317EAFF55D2}" srcOrd="0" destOrd="0" presId="urn:diagrams.loki3.com/VaryingWidthList"/>
    <dgm:cxn modelId="{1B1F3240-9BCB-472C-BD46-A7E3EA815CA8}" type="presParOf" srcId="{5D54A0CF-B212-4114-96F7-9B490D3BE22E}" destId="{966161AF-FD62-4AC1-8FF2-7416E77F70E2}" srcOrd="1" destOrd="0" presId="urn:diagrams.loki3.com/VaryingWidthList"/>
    <dgm:cxn modelId="{88F41FFE-FCC3-436A-8075-0B0A89E70CFA}" type="presParOf" srcId="{5D54A0CF-B212-4114-96F7-9B490D3BE22E}" destId="{1E0812EC-F250-4D26-926D-4856EAB42C49}" srcOrd="2" destOrd="0" presId="urn:diagrams.loki3.com/VaryingWidthList"/>
    <dgm:cxn modelId="{10B30E81-2651-4538-935A-EF82247BA4FB}" type="presParOf" srcId="{5D54A0CF-B212-4114-96F7-9B490D3BE22E}" destId="{7D51DA01-BA29-4F0A-ADE2-253263A95EBB}" srcOrd="3" destOrd="0" presId="urn:diagrams.loki3.com/VaryingWidthList"/>
    <dgm:cxn modelId="{CFA891DA-54B5-42A9-BBD2-7A4B32D89D46}" type="presParOf" srcId="{5D54A0CF-B212-4114-96F7-9B490D3BE22E}" destId="{10BF132F-E4CD-436E-80A1-6BC06CA8CC2D}" srcOrd="4" destOrd="0" presId="urn:diagrams.loki3.com/VaryingWidthList"/>
    <dgm:cxn modelId="{BCC61323-D2F6-4055-A610-83FF47CE39FD}" type="presParOf" srcId="{5D54A0CF-B212-4114-96F7-9B490D3BE22E}" destId="{016F9CA4-012D-4F66-A876-F1FE8E38062A}" srcOrd="5" destOrd="0" presId="urn:diagrams.loki3.com/VaryingWidthList"/>
    <dgm:cxn modelId="{FAC67A73-8F2D-48CF-9CE5-A690E434E2B9}" type="presParOf" srcId="{5D54A0CF-B212-4114-96F7-9B490D3BE22E}" destId="{722E5A1E-DF4C-49A1-9B3F-42C9D2AEC3C5}" srcOrd="6" destOrd="0" presId="urn:diagrams.loki3.com/VaryingWidthList"/>
    <dgm:cxn modelId="{B0CB746B-1DA9-46B6-AC1E-1035C6E5F059}" type="presParOf" srcId="{5D54A0CF-B212-4114-96F7-9B490D3BE22E}" destId="{086CBED5-520D-45F7-823A-2B33766A9AB7}" srcOrd="7" destOrd="0" presId="urn:diagrams.loki3.com/VaryingWidthList"/>
    <dgm:cxn modelId="{660A6AB3-E078-4425-9A38-CE9EC9FD484C}" type="presParOf" srcId="{5D54A0CF-B212-4114-96F7-9B490D3BE22E}" destId="{89E10895-C0D3-4EE3-92DD-DDE3F857D3A5}" srcOrd="8" destOrd="0" presId="urn:diagrams.loki3.com/VaryingWidthList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A1A192E-AA39-44DA-8879-9D6E3C834E94}" type="doc">
      <dgm:prSet loTypeId="urn:diagrams.loki3.com/VaryingWidthList" loCatId="list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1D24CE4-729E-4EB8-9FCD-2878DD5FAE8D}">
      <dgm:prSet phldrT="[Text]" custT="1"/>
      <dgm:spPr/>
      <dgm:t>
        <a:bodyPr/>
        <a:lstStyle/>
        <a:p>
          <a:r>
            <a:rPr lang="en-US" sz="2000" dirty="0"/>
            <a:t>Logistic Regression</a:t>
          </a:r>
        </a:p>
      </dgm:t>
    </dgm:pt>
    <dgm:pt modelId="{715C9B11-9E80-4C19-AE4E-4B2D34BB4710}" type="parTrans" cxnId="{50EA2EDE-B75C-46BB-B0E2-AEF8FA51B8D2}">
      <dgm:prSet/>
      <dgm:spPr/>
      <dgm:t>
        <a:bodyPr/>
        <a:lstStyle/>
        <a:p>
          <a:endParaRPr lang="en-US"/>
        </a:p>
      </dgm:t>
    </dgm:pt>
    <dgm:pt modelId="{12D78214-E52B-4E63-AF58-941CAB6A1304}" type="sibTrans" cxnId="{50EA2EDE-B75C-46BB-B0E2-AEF8FA51B8D2}">
      <dgm:prSet/>
      <dgm:spPr/>
      <dgm:t>
        <a:bodyPr/>
        <a:lstStyle/>
        <a:p>
          <a:endParaRPr lang="en-US"/>
        </a:p>
      </dgm:t>
    </dgm:pt>
    <dgm:pt modelId="{3CABE32B-5B0B-4274-B8F4-A76ADB18584F}">
      <dgm:prSet phldrT="[Text]" custT="1"/>
      <dgm:spPr/>
      <dgm:t>
        <a:bodyPr/>
        <a:lstStyle/>
        <a:p>
          <a:r>
            <a:rPr lang="en-US" sz="2000" dirty="0"/>
            <a:t>Random Forest</a:t>
          </a:r>
        </a:p>
      </dgm:t>
    </dgm:pt>
    <dgm:pt modelId="{4BF01641-4F99-4654-AF56-FBC6A55B8FCF}" type="parTrans" cxnId="{E93F9103-218F-4D9F-962F-FCAF35B2CC09}">
      <dgm:prSet/>
      <dgm:spPr/>
      <dgm:t>
        <a:bodyPr/>
        <a:lstStyle/>
        <a:p>
          <a:endParaRPr lang="en-US"/>
        </a:p>
      </dgm:t>
    </dgm:pt>
    <dgm:pt modelId="{7C39B3C9-06B8-4733-8DCA-FBA47D057527}" type="sibTrans" cxnId="{E93F9103-218F-4D9F-962F-FCAF35B2CC09}">
      <dgm:prSet/>
      <dgm:spPr/>
      <dgm:t>
        <a:bodyPr/>
        <a:lstStyle/>
        <a:p>
          <a:endParaRPr lang="en-US"/>
        </a:p>
      </dgm:t>
    </dgm:pt>
    <dgm:pt modelId="{148FC230-CD39-4129-984F-2D56694B5179}">
      <dgm:prSet phldrT="[Text]" custT="1"/>
      <dgm:spPr/>
      <dgm:t>
        <a:bodyPr/>
        <a:lstStyle/>
        <a:p>
          <a:r>
            <a:rPr lang="en-US" sz="2000" dirty="0"/>
            <a:t>Neural network</a:t>
          </a:r>
        </a:p>
      </dgm:t>
    </dgm:pt>
    <dgm:pt modelId="{059BFE0E-5F06-4263-B400-7265C165BC39}" type="parTrans" cxnId="{37E09723-FAB4-4D7D-BE33-29DBA52B10D8}">
      <dgm:prSet/>
      <dgm:spPr/>
      <dgm:t>
        <a:bodyPr/>
        <a:lstStyle/>
        <a:p>
          <a:endParaRPr lang="en-US"/>
        </a:p>
      </dgm:t>
    </dgm:pt>
    <dgm:pt modelId="{EE953B30-3F4E-42BA-BFC3-B5937008FC6C}" type="sibTrans" cxnId="{37E09723-FAB4-4D7D-BE33-29DBA52B10D8}">
      <dgm:prSet/>
      <dgm:spPr/>
      <dgm:t>
        <a:bodyPr/>
        <a:lstStyle/>
        <a:p>
          <a:endParaRPr lang="en-US"/>
        </a:p>
      </dgm:t>
    </dgm:pt>
    <dgm:pt modelId="{5D54A0CF-B212-4114-96F7-9B490D3BE22E}" type="pres">
      <dgm:prSet presAssocID="{1A1A192E-AA39-44DA-8879-9D6E3C834E94}" presName="Name0" presStyleCnt="0">
        <dgm:presLayoutVars>
          <dgm:resizeHandles/>
        </dgm:presLayoutVars>
      </dgm:prSet>
      <dgm:spPr/>
    </dgm:pt>
    <dgm:pt modelId="{F95EF089-7692-42B3-81BC-5317EAFF55D2}" type="pres">
      <dgm:prSet presAssocID="{A1D24CE4-729E-4EB8-9FCD-2878DD5FAE8D}" presName="text" presStyleLbl="node1" presStyleIdx="0" presStyleCnt="3">
        <dgm:presLayoutVars>
          <dgm:bulletEnabled val="1"/>
        </dgm:presLayoutVars>
      </dgm:prSet>
      <dgm:spPr/>
    </dgm:pt>
    <dgm:pt modelId="{966161AF-FD62-4AC1-8FF2-7416E77F70E2}" type="pres">
      <dgm:prSet presAssocID="{12D78214-E52B-4E63-AF58-941CAB6A1304}" presName="space" presStyleCnt="0"/>
      <dgm:spPr/>
    </dgm:pt>
    <dgm:pt modelId="{1E0812EC-F250-4D26-926D-4856EAB42C49}" type="pres">
      <dgm:prSet presAssocID="{3CABE32B-5B0B-4274-B8F4-A76ADB18584F}" presName="text" presStyleLbl="node1" presStyleIdx="1" presStyleCnt="3">
        <dgm:presLayoutVars>
          <dgm:bulletEnabled val="1"/>
        </dgm:presLayoutVars>
      </dgm:prSet>
      <dgm:spPr/>
    </dgm:pt>
    <dgm:pt modelId="{7D51DA01-BA29-4F0A-ADE2-253263A95EBB}" type="pres">
      <dgm:prSet presAssocID="{7C39B3C9-06B8-4733-8DCA-FBA47D057527}" presName="space" presStyleCnt="0"/>
      <dgm:spPr/>
    </dgm:pt>
    <dgm:pt modelId="{10BF132F-E4CD-436E-80A1-6BC06CA8CC2D}" type="pres">
      <dgm:prSet presAssocID="{148FC230-CD39-4129-984F-2D56694B5179}" presName="text" presStyleLbl="node1" presStyleIdx="2" presStyleCnt="3">
        <dgm:presLayoutVars>
          <dgm:bulletEnabled val="1"/>
        </dgm:presLayoutVars>
      </dgm:prSet>
      <dgm:spPr/>
    </dgm:pt>
  </dgm:ptLst>
  <dgm:cxnLst>
    <dgm:cxn modelId="{E93F9103-218F-4D9F-962F-FCAF35B2CC09}" srcId="{1A1A192E-AA39-44DA-8879-9D6E3C834E94}" destId="{3CABE32B-5B0B-4274-B8F4-A76ADB18584F}" srcOrd="1" destOrd="0" parTransId="{4BF01641-4F99-4654-AF56-FBC6A55B8FCF}" sibTransId="{7C39B3C9-06B8-4733-8DCA-FBA47D057527}"/>
    <dgm:cxn modelId="{3BFE9015-F904-46F6-83B0-AB6CE30A228A}" type="presOf" srcId="{3CABE32B-5B0B-4274-B8F4-A76ADB18584F}" destId="{1E0812EC-F250-4D26-926D-4856EAB42C49}" srcOrd="0" destOrd="0" presId="urn:diagrams.loki3.com/VaryingWidthList"/>
    <dgm:cxn modelId="{37E09723-FAB4-4D7D-BE33-29DBA52B10D8}" srcId="{1A1A192E-AA39-44DA-8879-9D6E3C834E94}" destId="{148FC230-CD39-4129-984F-2D56694B5179}" srcOrd="2" destOrd="0" parTransId="{059BFE0E-5F06-4263-B400-7265C165BC39}" sibTransId="{EE953B30-3F4E-42BA-BFC3-B5937008FC6C}"/>
    <dgm:cxn modelId="{4F028840-E1BC-472F-93B3-6C9A145043B8}" type="presOf" srcId="{148FC230-CD39-4129-984F-2D56694B5179}" destId="{10BF132F-E4CD-436E-80A1-6BC06CA8CC2D}" srcOrd="0" destOrd="0" presId="urn:diagrams.loki3.com/VaryingWidthList"/>
    <dgm:cxn modelId="{C203B19B-2E30-431B-AA3B-895A2BEFC7DA}" type="presOf" srcId="{A1D24CE4-729E-4EB8-9FCD-2878DD5FAE8D}" destId="{F95EF089-7692-42B3-81BC-5317EAFF55D2}" srcOrd="0" destOrd="0" presId="urn:diagrams.loki3.com/VaryingWidthList"/>
    <dgm:cxn modelId="{AC63E09E-F640-420B-93B9-25896B9DDD80}" type="presOf" srcId="{1A1A192E-AA39-44DA-8879-9D6E3C834E94}" destId="{5D54A0CF-B212-4114-96F7-9B490D3BE22E}" srcOrd="0" destOrd="0" presId="urn:diagrams.loki3.com/VaryingWidthList"/>
    <dgm:cxn modelId="{50EA2EDE-B75C-46BB-B0E2-AEF8FA51B8D2}" srcId="{1A1A192E-AA39-44DA-8879-9D6E3C834E94}" destId="{A1D24CE4-729E-4EB8-9FCD-2878DD5FAE8D}" srcOrd="0" destOrd="0" parTransId="{715C9B11-9E80-4C19-AE4E-4B2D34BB4710}" sibTransId="{12D78214-E52B-4E63-AF58-941CAB6A1304}"/>
    <dgm:cxn modelId="{19E19834-857A-4AAD-B3DE-C9F8C17EFA05}" type="presParOf" srcId="{5D54A0CF-B212-4114-96F7-9B490D3BE22E}" destId="{F95EF089-7692-42B3-81BC-5317EAFF55D2}" srcOrd="0" destOrd="0" presId="urn:diagrams.loki3.com/VaryingWidthList"/>
    <dgm:cxn modelId="{1B1F3240-9BCB-472C-BD46-A7E3EA815CA8}" type="presParOf" srcId="{5D54A0CF-B212-4114-96F7-9B490D3BE22E}" destId="{966161AF-FD62-4AC1-8FF2-7416E77F70E2}" srcOrd="1" destOrd="0" presId="urn:diagrams.loki3.com/VaryingWidthList"/>
    <dgm:cxn modelId="{88F41FFE-FCC3-436A-8075-0B0A89E70CFA}" type="presParOf" srcId="{5D54A0CF-B212-4114-96F7-9B490D3BE22E}" destId="{1E0812EC-F250-4D26-926D-4856EAB42C49}" srcOrd="2" destOrd="0" presId="urn:diagrams.loki3.com/VaryingWidthList"/>
    <dgm:cxn modelId="{10B30E81-2651-4538-935A-EF82247BA4FB}" type="presParOf" srcId="{5D54A0CF-B212-4114-96F7-9B490D3BE22E}" destId="{7D51DA01-BA29-4F0A-ADE2-253263A95EBB}" srcOrd="3" destOrd="0" presId="urn:diagrams.loki3.com/VaryingWidthList"/>
    <dgm:cxn modelId="{CFA891DA-54B5-42A9-BBD2-7A4B32D89D46}" type="presParOf" srcId="{5D54A0CF-B212-4114-96F7-9B490D3BE22E}" destId="{10BF132F-E4CD-436E-80A1-6BC06CA8CC2D}" srcOrd="4" destOrd="0" presId="urn:diagrams.loki3.com/VaryingWidthList"/>
  </dgm:cxnLst>
  <dgm:bg/>
  <dgm:whole/>
  <dgm:extLst>
    <a:ext uri="http://schemas.microsoft.com/office/drawing/2008/diagram">
      <dsp:dataModelExt xmlns:dsp="http://schemas.microsoft.com/office/drawing/2008/diagram" relId="rId2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0FDC59-9D98-4347-BDDA-A0FE5933A13F}">
      <dsp:nvSpPr>
        <dsp:cNvPr id="0" name=""/>
        <dsp:cNvSpPr/>
      </dsp:nvSpPr>
      <dsp:spPr>
        <a:xfrm>
          <a:off x="4930" y="369989"/>
          <a:ext cx="2155735" cy="12934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Retrieve SNAP data from U.S. Department of Agriculture website</a:t>
          </a:r>
        </a:p>
      </dsp:txBody>
      <dsp:txXfrm>
        <a:off x="42814" y="407873"/>
        <a:ext cx="2079967" cy="1217673"/>
      </dsp:txXfrm>
    </dsp:sp>
    <dsp:sp modelId="{8AAC51EC-D82F-426C-AA90-914C865E79A0}">
      <dsp:nvSpPr>
        <dsp:cNvPr id="0" name=""/>
        <dsp:cNvSpPr/>
      </dsp:nvSpPr>
      <dsp:spPr>
        <a:xfrm>
          <a:off x="2376240" y="749399"/>
          <a:ext cx="457016" cy="53462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2376240" y="856323"/>
        <a:ext cx="319911" cy="320774"/>
      </dsp:txXfrm>
    </dsp:sp>
    <dsp:sp modelId="{BA81BD9C-32F7-4965-8EE1-1565C9E60876}">
      <dsp:nvSpPr>
        <dsp:cNvPr id="0" name=""/>
        <dsp:cNvSpPr/>
      </dsp:nvSpPr>
      <dsp:spPr>
        <a:xfrm>
          <a:off x="3022960" y="369989"/>
          <a:ext cx="2155735" cy="12934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Data Cleaning</a:t>
          </a:r>
        </a:p>
      </dsp:txBody>
      <dsp:txXfrm>
        <a:off x="3060844" y="407873"/>
        <a:ext cx="2079967" cy="1217673"/>
      </dsp:txXfrm>
    </dsp:sp>
    <dsp:sp modelId="{735185F8-B22F-44F5-9517-9C109127FA0A}">
      <dsp:nvSpPr>
        <dsp:cNvPr id="0" name=""/>
        <dsp:cNvSpPr/>
      </dsp:nvSpPr>
      <dsp:spPr>
        <a:xfrm>
          <a:off x="5394270" y="749399"/>
          <a:ext cx="457016" cy="53462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5394270" y="856323"/>
        <a:ext cx="319911" cy="320774"/>
      </dsp:txXfrm>
    </dsp:sp>
    <dsp:sp modelId="{2C87A6FA-361B-4F3E-B0DF-E0047B714B24}">
      <dsp:nvSpPr>
        <dsp:cNvPr id="0" name=""/>
        <dsp:cNvSpPr/>
      </dsp:nvSpPr>
      <dsp:spPr>
        <a:xfrm>
          <a:off x="6040991" y="369989"/>
          <a:ext cx="2155735" cy="12934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Exploratory Data Analysis</a:t>
          </a:r>
        </a:p>
      </dsp:txBody>
      <dsp:txXfrm>
        <a:off x="6078875" y="407873"/>
        <a:ext cx="2079967" cy="1217673"/>
      </dsp:txXfrm>
    </dsp:sp>
    <dsp:sp modelId="{E7157298-749F-420D-8D96-BE6D997D70B6}">
      <dsp:nvSpPr>
        <dsp:cNvPr id="0" name=""/>
        <dsp:cNvSpPr/>
      </dsp:nvSpPr>
      <dsp:spPr>
        <a:xfrm>
          <a:off x="8412300" y="749399"/>
          <a:ext cx="457016" cy="53462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8412300" y="856323"/>
        <a:ext cx="319911" cy="320774"/>
      </dsp:txXfrm>
    </dsp:sp>
    <dsp:sp modelId="{5CDD8EA0-7D7C-4B61-B9A1-046D689F7FFE}">
      <dsp:nvSpPr>
        <dsp:cNvPr id="0" name=""/>
        <dsp:cNvSpPr/>
      </dsp:nvSpPr>
      <dsp:spPr>
        <a:xfrm>
          <a:off x="9059021" y="369989"/>
          <a:ext cx="2155735" cy="12934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Machine Learning Modeling</a:t>
          </a:r>
        </a:p>
      </dsp:txBody>
      <dsp:txXfrm>
        <a:off x="9096905" y="407873"/>
        <a:ext cx="2079967" cy="121767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5EF089-7692-42B3-81BC-5317EAFF55D2}">
      <dsp:nvSpPr>
        <dsp:cNvPr id="0" name=""/>
        <dsp:cNvSpPr/>
      </dsp:nvSpPr>
      <dsp:spPr>
        <a:xfrm>
          <a:off x="0" y="0"/>
          <a:ext cx="1595207" cy="50365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SQL database</a:t>
          </a:r>
        </a:p>
      </dsp:txBody>
      <dsp:txXfrm>
        <a:off x="0" y="0"/>
        <a:ext cx="1595207" cy="503653"/>
      </dsp:txXfrm>
    </dsp:sp>
    <dsp:sp modelId="{BCEB1355-DD17-47C7-AE18-1A7197D61113}">
      <dsp:nvSpPr>
        <dsp:cNvPr id="0" name=""/>
        <dsp:cNvSpPr/>
      </dsp:nvSpPr>
      <dsp:spPr>
        <a:xfrm>
          <a:off x="365129" y="528860"/>
          <a:ext cx="720000" cy="50365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.csv</a:t>
          </a:r>
        </a:p>
      </dsp:txBody>
      <dsp:txXfrm>
        <a:off x="365129" y="528860"/>
        <a:ext cx="720000" cy="50365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5EF089-7692-42B3-81BC-5317EAFF55D2}">
      <dsp:nvSpPr>
        <dsp:cNvPr id="0" name=""/>
        <dsp:cNvSpPr/>
      </dsp:nvSpPr>
      <dsp:spPr>
        <a:xfrm>
          <a:off x="954314" y="1182"/>
          <a:ext cx="1327500" cy="51685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Histograms</a:t>
          </a:r>
        </a:p>
      </dsp:txBody>
      <dsp:txXfrm>
        <a:off x="954314" y="1182"/>
        <a:ext cx="1327500" cy="516854"/>
      </dsp:txXfrm>
    </dsp:sp>
    <dsp:sp modelId="{1E0812EC-F250-4D26-926D-4856EAB42C49}">
      <dsp:nvSpPr>
        <dsp:cNvPr id="0" name=""/>
        <dsp:cNvSpPr/>
      </dsp:nvSpPr>
      <dsp:spPr>
        <a:xfrm>
          <a:off x="628064" y="543879"/>
          <a:ext cx="1980000" cy="51685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i="1" kern="1200" dirty="0"/>
            <a:t>Correlation matrix</a:t>
          </a:r>
          <a:endParaRPr lang="en-US" sz="2000" kern="1200" dirty="0"/>
        </a:p>
      </dsp:txBody>
      <dsp:txXfrm>
        <a:off x="628064" y="543879"/>
        <a:ext cx="1980000" cy="516854"/>
      </dsp:txXfrm>
    </dsp:sp>
    <dsp:sp modelId="{10BF132F-E4CD-436E-80A1-6BC06CA8CC2D}">
      <dsp:nvSpPr>
        <dsp:cNvPr id="0" name=""/>
        <dsp:cNvSpPr/>
      </dsp:nvSpPr>
      <dsp:spPr>
        <a:xfrm>
          <a:off x="470564" y="1086577"/>
          <a:ext cx="2295000" cy="51685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Correlation heatmap</a:t>
          </a:r>
        </a:p>
      </dsp:txBody>
      <dsp:txXfrm>
        <a:off x="470564" y="1086577"/>
        <a:ext cx="2295000" cy="516854"/>
      </dsp:txXfrm>
    </dsp:sp>
    <dsp:sp modelId="{722E5A1E-DF4C-49A1-9B3F-42C9D2AEC3C5}">
      <dsp:nvSpPr>
        <dsp:cNvPr id="0" name=""/>
        <dsp:cNvSpPr/>
      </dsp:nvSpPr>
      <dsp:spPr>
        <a:xfrm>
          <a:off x="1156814" y="1629274"/>
          <a:ext cx="922500" cy="51685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Boxplot</a:t>
          </a:r>
        </a:p>
      </dsp:txBody>
      <dsp:txXfrm>
        <a:off x="1156814" y="1629274"/>
        <a:ext cx="922500" cy="516854"/>
      </dsp:txXfrm>
    </dsp:sp>
    <dsp:sp modelId="{89E10895-C0D3-4EE3-92DD-DDE3F857D3A5}">
      <dsp:nvSpPr>
        <dsp:cNvPr id="0" name=""/>
        <dsp:cNvSpPr/>
      </dsp:nvSpPr>
      <dsp:spPr>
        <a:xfrm>
          <a:off x="1123064" y="2171972"/>
          <a:ext cx="990000" cy="51685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Pair plot</a:t>
          </a:r>
        </a:p>
      </dsp:txBody>
      <dsp:txXfrm>
        <a:off x="1123064" y="2171972"/>
        <a:ext cx="990000" cy="51685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5EF089-7692-42B3-81BC-5317EAFF55D2}">
      <dsp:nvSpPr>
        <dsp:cNvPr id="0" name=""/>
        <dsp:cNvSpPr/>
      </dsp:nvSpPr>
      <dsp:spPr>
        <a:xfrm>
          <a:off x="746842" y="1057"/>
          <a:ext cx="1260000" cy="69822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Logistic Regression</a:t>
          </a:r>
        </a:p>
      </dsp:txBody>
      <dsp:txXfrm>
        <a:off x="746842" y="1057"/>
        <a:ext cx="1260000" cy="698220"/>
      </dsp:txXfrm>
    </dsp:sp>
    <dsp:sp modelId="{1E0812EC-F250-4D26-926D-4856EAB42C49}">
      <dsp:nvSpPr>
        <dsp:cNvPr id="0" name=""/>
        <dsp:cNvSpPr/>
      </dsp:nvSpPr>
      <dsp:spPr>
        <a:xfrm>
          <a:off x="870592" y="734189"/>
          <a:ext cx="1012500" cy="69822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Random Forest</a:t>
          </a:r>
        </a:p>
      </dsp:txBody>
      <dsp:txXfrm>
        <a:off x="870592" y="734189"/>
        <a:ext cx="1012500" cy="698220"/>
      </dsp:txXfrm>
    </dsp:sp>
    <dsp:sp modelId="{10BF132F-E4CD-436E-80A1-6BC06CA8CC2D}">
      <dsp:nvSpPr>
        <dsp:cNvPr id="0" name=""/>
        <dsp:cNvSpPr/>
      </dsp:nvSpPr>
      <dsp:spPr>
        <a:xfrm>
          <a:off x="881842" y="1467321"/>
          <a:ext cx="990000" cy="69822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Neural network</a:t>
          </a:r>
        </a:p>
      </dsp:txBody>
      <dsp:txXfrm>
        <a:off x="881842" y="1467321"/>
        <a:ext cx="990000" cy="6982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diagrams.loki3.com/VaryingWidthList">
  <dgm:title val="Varying Width List"/>
  <dgm:desc val="Use for emphasizing items of different weights.  Good for large amounts of Level 1 text.  The width of each shape is independently determined based on its text."/>
  <dgm:catLst>
    <dgm:cat type="list" pri="4160"/>
    <dgm:cat type="officeonline" pri="5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text" val="20"/>
      <dgm:constr type="h" for="ch" forName="text" refType="h"/>
      <dgm:constr type="primFontSz" for="ch" forName="text" op="equ" val="65"/>
      <dgm:constr type="h" for="ch" forName="space" refType="h" fact="0.05"/>
    </dgm:constrLst>
    <dgm:forEach name="Name1" axis="ch" ptType="node">
      <dgm:layoutNode name="text" styleLbl="node1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tMarg" refType="primFontSz" fact="0.2"/>
          <dgm:constr type="bMarg" refType="primFontSz" fact="0.2"/>
          <dgm:constr type="lMarg" refType="primFontSz" fact="0.2"/>
          <dgm:constr type="rMarg" refType="primFontSz" fact="0.2"/>
        </dgm:constrLst>
        <dgm:ruleLst>
          <dgm:rule type="w" val="INF" fact="NaN" max="NaN"/>
          <dgm:rule type="primFontSz" val="5" fact="NaN" max="NaN"/>
        </dgm:ruleLst>
      </dgm:layoutNode>
      <dgm:choose name="Name2">
        <dgm:if name="Name3" axis="par ch" ptType="doc node" func="cnt" op="gte" val="2">
          <dgm:forEach name="Name4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if>
        <dgm:else name="Name5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diagrams.loki3.com/VaryingWidthList">
  <dgm:title val="Varying Width List"/>
  <dgm:desc val="Use for emphasizing items of different weights.  Good for large amounts of Level 1 text.  The width of each shape is independently determined based on its text."/>
  <dgm:catLst>
    <dgm:cat type="list" pri="4160"/>
    <dgm:cat type="officeonline" pri="5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text" val="20"/>
      <dgm:constr type="h" for="ch" forName="text" refType="h"/>
      <dgm:constr type="primFontSz" for="ch" forName="text" op="equ" val="65"/>
      <dgm:constr type="h" for="ch" forName="space" refType="h" fact="0.05"/>
    </dgm:constrLst>
    <dgm:forEach name="Name1" axis="ch" ptType="node">
      <dgm:layoutNode name="text" styleLbl="node1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tMarg" refType="primFontSz" fact="0.2"/>
          <dgm:constr type="bMarg" refType="primFontSz" fact="0.2"/>
          <dgm:constr type="lMarg" refType="primFontSz" fact="0.2"/>
          <dgm:constr type="rMarg" refType="primFontSz" fact="0.2"/>
        </dgm:constrLst>
        <dgm:ruleLst>
          <dgm:rule type="w" val="INF" fact="NaN" max="NaN"/>
          <dgm:rule type="primFontSz" val="5" fact="NaN" max="NaN"/>
        </dgm:ruleLst>
      </dgm:layoutNode>
      <dgm:choose name="Name2">
        <dgm:if name="Name3" axis="par ch" ptType="doc node" func="cnt" op="gte" val="2">
          <dgm:forEach name="Name4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if>
        <dgm:else name="Name5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diagrams.loki3.com/VaryingWidthList">
  <dgm:title val="Varying Width List"/>
  <dgm:desc val="Use for emphasizing items of different weights.  Good for large amounts of Level 1 text.  The width of each shape is independently determined based on its text."/>
  <dgm:catLst>
    <dgm:cat type="list" pri="4160"/>
    <dgm:cat type="officeonline" pri="5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text" val="20"/>
      <dgm:constr type="h" for="ch" forName="text" refType="h"/>
      <dgm:constr type="primFontSz" for="ch" forName="text" op="equ" val="65"/>
      <dgm:constr type="h" for="ch" forName="space" refType="h" fact="0.05"/>
    </dgm:constrLst>
    <dgm:forEach name="Name1" axis="ch" ptType="node">
      <dgm:layoutNode name="text" styleLbl="node1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tMarg" refType="primFontSz" fact="0.2"/>
          <dgm:constr type="bMarg" refType="primFontSz" fact="0.2"/>
          <dgm:constr type="lMarg" refType="primFontSz" fact="0.2"/>
          <dgm:constr type="rMarg" refType="primFontSz" fact="0.2"/>
        </dgm:constrLst>
        <dgm:ruleLst>
          <dgm:rule type="w" val="INF" fact="NaN" max="NaN"/>
          <dgm:rule type="primFontSz" val="5" fact="NaN" max="NaN"/>
        </dgm:ruleLst>
      </dgm:layoutNode>
      <dgm:choose name="Name2">
        <dgm:if name="Name3" axis="par ch" ptType="doc node" func="cnt" op="gte" val="2">
          <dgm:forEach name="Name4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if>
        <dgm:else name="Name5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01A6E7-4CF2-495E-BDED-B496F07C9D79}" type="datetimeFigureOut">
              <a:rPr lang="en-US" smtClean="0"/>
              <a:t>9/16/2024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70794F-840E-4DFF-B512-F0CF472467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2442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70794F-840E-4DFF-B512-F0CF4724672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3310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EF151-4D96-4485-A3D5-56108F2A3DA6}" type="datetimeFigureOut">
              <a:rPr lang="en-US" smtClean="0"/>
              <a:t>9/16/2024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82B73-4D39-4E34-B97F-A9C723012E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3550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EF151-4D96-4485-A3D5-56108F2A3DA6}" type="datetimeFigureOut">
              <a:rPr lang="en-US" smtClean="0"/>
              <a:t>9/16/2024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82B73-4D39-4E34-B97F-A9C723012E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5963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EF151-4D96-4485-A3D5-56108F2A3DA6}" type="datetimeFigureOut">
              <a:rPr lang="en-US" smtClean="0"/>
              <a:t>9/16/2024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82B73-4D39-4E34-B97F-A9C723012E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1589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EF151-4D96-4485-A3D5-56108F2A3DA6}" type="datetimeFigureOut">
              <a:rPr lang="en-US" smtClean="0"/>
              <a:t>9/16/2024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82B73-4D39-4E34-B97F-A9C723012EE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444154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EF151-4D96-4485-A3D5-56108F2A3DA6}" type="datetimeFigureOut">
              <a:rPr lang="en-US" smtClean="0"/>
              <a:t>9/16/2024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82B73-4D39-4E34-B97F-A9C723012E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0281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EF151-4D96-4485-A3D5-56108F2A3DA6}" type="datetimeFigureOut">
              <a:rPr lang="en-US" smtClean="0"/>
              <a:t>9/16/2024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82B73-4D39-4E34-B97F-A9C723012E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4418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EF151-4D96-4485-A3D5-56108F2A3DA6}" type="datetimeFigureOut">
              <a:rPr lang="en-US" smtClean="0"/>
              <a:t>9/16/2024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82B73-4D39-4E34-B97F-A9C723012E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8066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EF151-4D96-4485-A3D5-56108F2A3DA6}" type="datetimeFigureOut">
              <a:rPr lang="en-US" smtClean="0"/>
              <a:t>9/16/2024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82B73-4D39-4E34-B97F-A9C723012E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4159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EF151-4D96-4485-A3D5-56108F2A3DA6}" type="datetimeFigureOut">
              <a:rPr lang="en-US" smtClean="0"/>
              <a:t>9/16/2024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82B73-4D39-4E34-B97F-A9C723012E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3281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EF151-4D96-4485-A3D5-56108F2A3DA6}" type="datetimeFigureOut">
              <a:rPr lang="en-US" smtClean="0"/>
              <a:t>9/16/2024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82B73-4D39-4E34-B97F-A9C723012E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7551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EF151-4D96-4485-A3D5-56108F2A3DA6}" type="datetimeFigureOut">
              <a:rPr lang="en-US" smtClean="0"/>
              <a:t>9/16/2024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82B73-4D39-4E34-B97F-A9C723012E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6331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EF151-4D96-4485-A3D5-56108F2A3DA6}" type="datetimeFigureOut">
              <a:rPr lang="en-US" smtClean="0"/>
              <a:t>9/16/2024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82B73-4D39-4E34-B97F-A9C723012E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6488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EF151-4D96-4485-A3D5-56108F2A3DA6}" type="datetimeFigureOut">
              <a:rPr lang="en-US" smtClean="0"/>
              <a:t>9/16/2024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82B73-4D39-4E34-B97F-A9C723012E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365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EF151-4D96-4485-A3D5-56108F2A3DA6}" type="datetimeFigureOut">
              <a:rPr lang="en-US" smtClean="0"/>
              <a:t>9/16/2024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82B73-4D39-4E34-B97F-A9C723012E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1741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EF151-4D96-4485-A3D5-56108F2A3DA6}" type="datetimeFigureOut">
              <a:rPr lang="en-US" smtClean="0"/>
              <a:t>9/16/2024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82B73-4D39-4E34-B97F-A9C723012E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211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EF151-4D96-4485-A3D5-56108F2A3DA6}" type="datetimeFigureOut">
              <a:rPr lang="en-US" smtClean="0"/>
              <a:t>9/16/2024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82B73-4D39-4E34-B97F-A9C723012E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8089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EF151-4D96-4485-A3D5-56108F2A3DA6}" type="datetimeFigureOut">
              <a:rPr lang="en-US" smtClean="0"/>
              <a:t>9/16/2024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82B73-4D39-4E34-B97F-A9C723012E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4964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975EF151-4D96-4485-A3D5-56108F2A3DA6}" type="datetimeFigureOut">
              <a:rPr lang="en-US" smtClean="0"/>
              <a:t>9/16/2024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3F382B73-4D39-4E34-B97F-A9C723012E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76997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  <p:sldLayoutId id="2147483792" r:id="rId12"/>
    <p:sldLayoutId id="2147483793" r:id="rId13"/>
    <p:sldLayoutId id="2147483794" r:id="rId14"/>
    <p:sldLayoutId id="2147483795" r:id="rId15"/>
    <p:sldLayoutId id="2147483796" r:id="rId16"/>
    <p:sldLayoutId id="214748379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13" Type="http://schemas.openxmlformats.org/officeDocument/2006/relationships/diagramLayout" Target="../diagrams/layout3.xml"/><Relationship Id="rId18" Type="http://schemas.openxmlformats.org/officeDocument/2006/relationships/diagramLayout" Target="../diagrams/layout4.xml"/><Relationship Id="rId3" Type="http://schemas.openxmlformats.org/officeDocument/2006/relationships/diagramLayout" Target="../diagrams/layout1.xml"/><Relationship Id="rId21" Type="http://schemas.microsoft.com/office/2007/relationships/diagramDrawing" Target="../diagrams/drawing4.xml"/><Relationship Id="rId7" Type="http://schemas.openxmlformats.org/officeDocument/2006/relationships/diagramData" Target="../diagrams/data2.xml"/><Relationship Id="rId12" Type="http://schemas.openxmlformats.org/officeDocument/2006/relationships/diagramData" Target="../diagrams/data3.xml"/><Relationship Id="rId17" Type="http://schemas.openxmlformats.org/officeDocument/2006/relationships/diagramData" Target="../diagrams/data4.xml"/><Relationship Id="rId2" Type="http://schemas.openxmlformats.org/officeDocument/2006/relationships/diagramData" Target="../diagrams/data1.xml"/><Relationship Id="rId16" Type="http://schemas.microsoft.com/office/2007/relationships/diagramDrawing" Target="../diagrams/drawing3.xml"/><Relationship Id="rId20" Type="http://schemas.openxmlformats.org/officeDocument/2006/relationships/diagramColors" Target="../diagrams/colors4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5" Type="http://schemas.openxmlformats.org/officeDocument/2006/relationships/diagramColors" Target="../diagrams/colors3.xml"/><Relationship Id="rId10" Type="http://schemas.openxmlformats.org/officeDocument/2006/relationships/diagramColors" Target="../diagrams/colors2.xml"/><Relationship Id="rId19" Type="http://schemas.openxmlformats.org/officeDocument/2006/relationships/diagramQuickStyle" Target="../diagrams/quickStyle4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Relationship Id="rId14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42B09BA-C7AB-0394-A868-89EC1AAA83AC}"/>
              </a:ext>
            </a:extLst>
          </p:cNvPr>
          <p:cNvSpPr txBox="1"/>
          <p:nvPr/>
        </p:nvSpPr>
        <p:spPr>
          <a:xfrm>
            <a:off x="0" y="82296"/>
            <a:ext cx="12192000" cy="677570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7ABDE1-AC9A-6FCF-FCCA-5F6C1830F7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256" y="82294"/>
            <a:ext cx="9637776" cy="149961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64595CA-6C36-6166-B146-217DB93E1E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8152" y="1581913"/>
            <a:ext cx="6403847" cy="527608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E882C93-3583-69F4-94C7-E19A48D59F92}"/>
              </a:ext>
            </a:extLst>
          </p:cNvPr>
          <p:cNvSpPr txBox="1"/>
          <p:nvPr/>
        </p:nvSpPr>
        <p:spPr>
          <a:xfrm>
            <a:off x="0" y="2157854"/>
            <a:ext cx="5829805" cy="5201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3200" b="1" dirty="0">
              <a:solidFill>
                <a:schemeClr val="bg1"/>
              </a:solidFill>
              <a:latin typeface="Aptos Display" panose="020B0004020202020204" pitchFamily="34" charset="0"/>
            </a:endParaRPr>
          </a:p>
          <a:p>
            <a:pPr algn="ctr"/>
            <a:r>
              <a:rPr lang="en-US" sz="3200" b="1" dirty="0">
                <a:solidFill>
                  <a:schemeClr val="bg1"/>
                </a:solidFill>
                <a:latin typeface="Aptos Display" panose="020B0004020202020204" pitchFamily="34" charset="0"/>
              </a:rPr>
              <a:t>SNAP PARTICIPATION &amp; MACHINE LEARNING</a:t>
            </a:r>
          </a:p>
          <a:p>
            <a:pPr algn="ctr"/>
            <a:r>
              <a:rPr lang="en-US" b="1" dirty="0">
                <a:solidFill>
                  <a:schemeClr val="bg1"/>
                </a:solidFill>
              </a:rPr>
              <a:t>GROUP 2</a:t>
            </a: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r>
              <a:rPr lang="en-US" sz="2000" dirty="0">
                <a:solidFill>
                  <a:schemeClr val="bg1"/>
                </a:solidFill>
              </a:rPr>
              <a:t>Shareen, Le, Richard and Mauricio</a:t>
            </a:r>
          </a:p>
          <a:p>
            <a:pPr algn="ctr"/>
            <a:endParaRPr lang="en-US" sz="1600" dirty="0">
              <a:solidFill>
                <a:schemeClr val="bg1"/>
              </a:solidFill>
            </a:endParaRPr>
          </a:p>
          <a:p>
            <a:pPr algn="ctr"/>
            <a:endParaRPr lang="en-US" sz="1600" dirty="0">
              <a:solidFill>
                <a:schemeClr val="bg1"/>
              </a:solidFill>
            </a:endParaRPr>
          </a:p>
          <a:p>
            <a:pPr algn="ctr"/>
            <a:endParaRPr lang="en-US" sz="1600" dirty="0">
              <a:solidFill>
                <a:schemeClr val="bg1"/>
              </a:solidFill>
            </a:endParaRPr>
          </a:p>
          <a:p>
            <a:pPr algn="ctr"/>
            <a:endParaRPr lang="en-US" sz="1600" dirty="0">
              <a:solidFill>
                <a:schemeClr val="bg1"/>
              </a:solidFill>
            </a:endParaRPr>
          </a:p>
          <a:p>
            <a:pPr algn="ctr"/>
            <a:endParaRPr lang="en-US" sz="1600" dirty="0">
              <a:solidFill>
                <a:schemeClr val="bg1"/>
              </a:solidFill>
            </a:endParaRPr>
          </a:p>
          <a:p>
            <a:pPr algn="ctr"/>
            <a:endParaRPr lang="en-US" sz="1600" dirty="0">
              <a:solidFill>
                <a:schemeClr val="bg1"/>
              </a:solidFill>
            </a:endParaRPr>
          </a:p>
          <a:p>
            <a:pPr algn="ctr"/>
            <a:endParaRPr lang="en-US" sz="1600" dirty="0">
              <a:solidFill>
                <a:schemeClr val="bg1"/>
              </a:solidFill>
            </a:endParaRPr>
          </a:p>
          <a:p>
            <a:pPr algn="ctr"/>
            <a:endParaRPr lang="en-US" sz="1600" dirty="0">
              <a:solidFill>
                <a:schemeClr val="bg1"/>
              </a:solidFill>
            </a:endParaRPr>
          </a:p>
          <a:p>
            <a:pPr algn="ctr"/>
            <a:endParaRPr lang="en-US" sz="1600" dirty="0">
              <a:solidFill>
                <a:schemeClr val="bg1"/>
              </a:solidFill>
            </a:endParaRP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72138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1BAEFC6-263D-50D7-C63F-210504C56CA6}"/>
              </a:ext>
            </a:extLst>
          </p:cNvPr>
          <p:cNvSpPr txBox="1"/>
          <p:nvPr/>
        </p:nvSpPr>
        <p:spPr>
          <a:xfrm>
            <a:off x="0" y="1581665"/>
            <a:ext cx="12191999" cy="474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0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MACHINE LEARNING MODELING</a:t>
            </a:r>
            <a:r>
              <a:rPr lang="en-US" sz="30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</a:t>
            </a:r>
            <a:r>
              <a:rPr lang="en-US" sz="30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marR="0" indent="-28575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Logistic Regression</a:t>
            </a:r>
          </a:p>
          <a:p>
            <a:pPr marL="285750" marR="0" indent="-28575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Random Forest Analysis</a:t>
            </a:r>
          </a:p>
          <a:p>
            <a:pPr marL="285750" marR="0" indent="-28575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Neutral Network Te</a:t>
            </a: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sting</a:t>
            </a:r>
          </a:p>
          <a:p>
            <a:pPr marL="285750" marR="0" indent="-28575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en-US" sz="2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marR="0" indent="-28575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en-US" sz="2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marR="0" indent="-28575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en-US" sz="2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18299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968269F-7B4B-A07D-7BE9-6C8A772A5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FF48774-3327-43BF-B2B3-EEA2356F4C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41577"/>
            <a:ext cx="5181600" cy="469519"/>
          </a:xfrm>
        </p:spPr>
        <p:txBody>
          <a:bodyPr>
            <a:noAutofit/>
          </a:bodyPr>
          <a:lstStyle/>
          <a:p>
            <a:r>
              <a:rPr lang="en-US" dirty="0"/>
              <a:t>First Iteration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1538330-1321-F905-837F-8A9E3D35C7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0" y="1441577"/>
            <a:ext cx="5181600" cy="469519"/>
          </a:xfrm>
        </p:spPr>
        <p:txBody>
          <a:bodyPr>
            <a:noAutofit/>
          </a:bodyPr>
          <a:lstStyle/>
          <a:p>
            <a:r>
              <a:rPr lang="en-US" dirty="0"/>
              <a:t>Second Iteration</a:t>
            </a:r>
          </a:p>
          <a:p>
            <a:pPr marL="0" indent="0">
              <a:buNone/>
            </a:pPr>
            <a:r>
              <a:rPr lang="en-US" sz="2000" dirty="0"/>
              <a:t>      (after removal of two features)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3D2876E-B752-E3A4-4185-9E64275EEF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8636" y="2635925"/>
            <a:ext cx="4228521" cy="251214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F550ABE-89D3-2746-8D42-809326C680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9636" y="2635925"/>
            <a:ext cx="4228521" cy="2542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7462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968269F-7B4B-A07D-7BE9-6C8A772A5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FF48774-3327-43BF-B2B3-EEA2356F4C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41577"/>
            <a:ext cx="5181600" cy="469519"/>
          </a:xfrm>
        </p:spPr>
        <p:txBody>
          <a:bodyPr>
            <a:noAutofit/>
          </a:bodyPr>
          <a:lstStyle/>
          <a:p>
            <a:r>
              <a:rPr lang="en-US" dirty="0"/>
              <a:t>First Iteration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1538330-1321-F905-837F-8A9E3D35C7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0" y="1441577"/>
            <a:ext cx="5181600" cy="469519"/>
          </a:xfrm>
        </p:spPr>
        <p:txBody>
          <a:bodyPr>
            <a:noAutofit/>
          </a:bodyPr>
          <a:lstStyle/>
          <a:p>
            <a:r>
              <a:rPr lang="en-US" dirty="0"/>
              <a:t>Second Iteration</a:t>
            </a:r>
          </a:p>
          <a:p>
            <a:pPr marL="0" indent="0">
              <a:buNone/>
            </a:pPr>
            <a:r>
              <a:rPr lang="en-US" sz="2000" dirty="0"/>
              <a:t>      (after removal of two features)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3D2876E-B752-E3A4-4185-9E64275EEF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8636" y="2626781"/>
            <a:ext cx="4228521" cy="251214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F550ABE-89D3-2746-8D42-809326C680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9636" y="2635925"/>
            <a:ext cx="4228521" cy="2542001"/>
          </a:xfrm>
          <a:prstGeom prst="rect">
            <a:avLst/>
          </a:prstGeom>
          <a:ln>
            <a:noFill/>
          </a:ln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65BE380B-0527-70C2-7B77-1D8612EDD983}"/>
              </a:ext>
            </a:extLst>
          </p:cNvPr>
          <p:cNvSpPr/>
          <p:nvPr/>
        </p:nvSpPr>
        <p:spPr>
          <a:xfrm>
            <a:off x="4243878" y="3383280"/>
            <a:ext cx="320040" cy="118872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BC042E4-02A1-8854-1BF4-440EE2DBA02E}"/>
              </a:ext>
            </a:extLst>
          </p:cNvPr>
          <p:cNvSpPr txBox="1"/>
          <p:nvPr/>
        </p:nvSpPr>
        <p:spPr>
          <a:xfrm>
            <a:off x="914420" y="5496523"/>
            <a:ext cx="44123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The model predicts with an average accuracy of 78%</a:t>
            </a:r>
          </a:p>
        </p:txBody>
      </p:sp>
    </p:spTree>
    <p:extLst>
      <p:ext uri="{BB962C8B-B14F-4D97-AF65-F5344CB8AC3E}">
        <p14:creationId xmlns:p14="http://schemas.microsoft.com/office/powerpoint/2010/main" val="18709844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968269F-7B4B-A07D-7BE9-6C8A772A5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FF48774-3327-43BF-B2B3-EEA2356F4C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41577"/>
            <a:ext cx="5181600" cy="469519"/>
          </a:xfrm>
        </p:spPr>
        <p:txBody>
          <a:bodyPr>
            <a:noAutofit/>
          </a:bodyPr>
          <a:lstStyle/>
          <a:p>
            <a:r>
              <a:rPr lang="en-US" dirty="0"/>
              <a:t>First Iteration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1538330-1321-F905-837F-8A9E3D35C7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0" y="1441577"/>
            <a:ext cx="5181600" cy="469519"/>
          </a:xfrm>
        </p:spPr>
        <p:txBody>
          <a:bodyPr>
            <a:noAutofit/>
          </a:bodyPr>
          <a:lstStyle/>
          <a:p>
            <a:r>
              <a:rPr lang="en-US" dirty="0"/>
              <a:t>Second Iteration</a:t>
            </a:r>
          </a:p>
          <a:p>
            <a:pPr marL="0" indent="0">
              <a:buNone/>
            </a:pPr>
            <a:r>
              <a:rPr lang="en-US" sz="2000" dirty="0"/>
              <a:t>      (after removal of two features)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3D2876E-B752-E3A4-4185-9E64275EEF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8636" y="2626781"/>
            <a:ext cx="4228521" cy="251214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F550ABE-89D3-2746-8D42-809326C680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9636" y="2635925"/>
            <a:ext cx="4228521" cy="2542001"/>
          </a:xfrm>
          <a:prstGeom prst="rect">
            <a:avLst/>
          </a:prstGeom>
          <a:ln>
            <a:solidFill>
              <a:srgbClr val="00B050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F09F924-CA46-0274-CEA3-03090C9A5EE4}"/>
              </a:ext>
            </a:extLst>
          </p:cNvPr>
          <p:cNvSpPr/>
          <p:nvPr/>
        </p:nvSpPr>
        <p:spPr>
          <a:xfrm>
            <a:off x="1118636" y="3129034"/>
            <a:ext cx="4038580" cy="11460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CA2B86-2D7D-B3D6-3E42-1CC62C327D8E}"/>
              </a:ext>
            </a:extLst>
          </p:cNvPr>
          <p:cNvSpPr txBox="1"/>
          <p:nvPr/>
        </p:nvSpPr>
        <p:spPr>
          <a:xfrm>
            <a:off x="917468" y="5901907"/>
            <a:ext cx="59480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The model struggles to accurately predict "Not Participating" instances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B831E2-86C8-1818-35C0-EE91F9CA6F23}"/>
              </a:ext>
            </a:extLst>
          </p:cNvPr>
          <p:cNvSpPr txBox="1"/>
          <p:nvPr/>
        </p:nvSpPr>
        <p:spPr>
          <a:xfrm>
            <a:off x="914420" y="5496523"/>
            <a:ext cx="44123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The model predicts with an average accuracy of 78%</a:t>
            </a:r>
          </a:p>
        </p:txBody>
      </p:sp>
    </p:spTree>
    <p:extLst>
      <p:ext uri="{BB962C8B-B14F-4D97-AF65-F5344CB8AC3E}">
        <p14:creationId xmlns:p14="http://schemas.microsoft.com/office/powerpoint/2010/main" val="35123875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968269F-7B4B-A07D-7BE9-6C8A772A5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FF48774-3327-43BF-B2B3-EEA2356F4C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41577"/>
            <a:ext cx="5181600" cy="469519"/>
          </a:xfrm>
        </p:spPr>
        <p:txBody>
          <a:bodyPr>
            <a:noAutofit/>
          </a:bodyPr>
          <a:lstStyle/>
          <a:p>
            <a:r>
              <a:rPr lang="en-US" dirty="0"/>
              <a:t>First Iteration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1538330-1321-F905-837F-8A9E3D35C7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0" y="1441577"/>
            <a:ext cx="5181600" cy="469519"/>
          </a:xfrm>
        </p:spPr>
        <p:txBody>
          <a:bodyPr>
            <a:noAutofit/>
          </a:bodyPr>
          <a:lstStyle/>
          <a:p>
            <a:r>
              <a:rPr lang="en-US" dirty="0"/>
              <a:t>Second Iteration</a:t>
            </a:r>
          </a:p>
          <a:p>
            <a:pPr marL="0" indent="0">
              <a:buNone/>
            </a:pPr>
            <a:r>
              <a:rPr lang="en-US" sz="2000" dirty="0"/>
              <a:t>      (after removal of two features)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3D2876E-B752-E3A4-4185-9E64275EEF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8636" y="2626781"/>
            <a:ext cx="4228521" cy="251214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F550ABE-89D3-2746-8D42-809326C680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9636" y="2635925"/>
            <a:ext cx="4228521" cy="2542001"/>
          </a:xfrm>
          <a:prstGeom prst="rect">
            <a:avLst/>
          </a:prstGeom>
          <a:ln>
            <a:solidFill>
              <a:srgbClr val="00B050"/>
            </a:solidFill>
          </a:ln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F406250-F073-60E8-E913-4FC42FC59F37}"/>
              </a:ext>
            </a:extLst>
          </p:cNvPr>
          <p:cNvSpPr/>
          <p:nvPr/>
        </p:nvSpPr>
        <p:spPr>
          <a:xfrm>
            <a:off x="9646920" y="3182112"/>
            <a:ext cx="320040" cy="118872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6F03DC-FC78-9B2F-33BD-B1B2BFB75212}"/>
              </a:ext>
            </a:extLst>
          </p:cNvPr>
          <p:cNvSpPr txBox="1"/>
          <p:nvPr/>
        </p:nvSpPr>
        <p:spPr>
          <a:xfrm>
            <a:off x="917468" y="6348889"/>
            <a:ext cx="101543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0" dirty="0">
                <a:effectLst/>
                <a:latin typeface="system-ui"/>
              </a:rPr>
              <a:t>CONCLUSION: No improvement to model accuracy by removing features, namely </a:t>
            </a:r>
            <a:r>
              <a:rPr lang="en-US" b="1" i="0" dirty="0" err="1">
                <a:effectLst/>
                <a:latin typeface="system-ui"/>
              </a:rPr>
              <a:t>fah_paid</a:t>
            </a:r>
            <a:r>
              <a:rPr lang="en-US" b="1" i="0" dirty="0">
                <a:effectLst/>
                <a:latin typeface="system-ui"/>
              </a:rPr>
              <a:t> and </a:t>
            </a:r>
            <a:r>
              <a:rPr lang="en-US" b="1" i="0" dirty="0" err="1">
                <a:effectLst/>
                <a:latin typeface="system-ui"/>
              </a:rPr>
              <a:t>fafh_paid</a:t>
            </a:r>
            <a:endParaRPr lang="en-US" b="1" i="0" dirty="0">
              <a:effectLst/>
              <a:latin typeface="system-ui"/>
            </a:endParaRPr>
          </a:p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CA2B86-2D7D-B3D6-3E42-1CC62C327D8E}"/>
              </a:ext>
            </a:extLst>
          </p:cNvPr>
          <p:cNvSpPr txBox="1"/>
          <p:nvPr/>
        </p:nvSpPr>
        <p:spPr>
          <a:xfrm>
            <a:off x="917468" y="5901907"/>
            <a:ext cx="59480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The model struggles to accurately predict "Not Participating" instances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A66D0E-8431-05C0-40D5-4A54F615488D}"/>
              </a:ext>
            </a:extLst>
          </p:cNvPr>
          <p:cNvSpPr txBox="1"/>
          <p:nvPr/>
        </p:nvSpPr>
        <p:spPr>
          <a:xfrm>
            <a:off x="914420" y="5496523"/>
            <a:ext cx="44123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The model predicts with an average accuracy of 78%</a:t>
            </a:r>
          </a:p>
        </p:txBody>
      </p:sp>
    </p:spTree>
    <p:extLst>
      <p:ext uri="{BB962C8B-B14F-4D97-AF65-F5344CB8AC3E}">
        <p14:creationId xmlns:p14="http://schemas.microsoft.com/office/powerpoint/2010/main" val="18387047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968269F-7B4B-A07D-7BE9-6C8A772A5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Forest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FF48774-3327-43BF-B2B3-EEA2356F4C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41577"/>
            <a:ext cx="5181600" cy="469519"/>
          </a:xfrm>
        </p:spPr>
        <p:txBody>
          <a:bodyPr>
            <a:noAutofit/>
          </a:bodyPr>
          <a:lstStyle/>
          <a:p>
            <a:r>
              <a:rPr lang="en-US" dirty="0"/>
              <a:t>Classification Report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1538330-1321-F905-837F-8A9E3D35C7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0" y="1441577"/>
            <a:ext cx="5181600" cy="469519"/>
          </a:xfrm>
        </p:spPr>
        <p:txBody>
          <a:bodyPr>
            <a:noAutofit/>
          </a:bodyPr>
          <a:lstStyle/>
          <a:p>
            <a:r>
              <a:rPr lang="en-US" dirty="0"/>
              <a:t>Feature Importance</a:t>
            </a:r>
          </a:p>
          <a:p>
            <a:pPr marL="0" indent="0">
              <a:buNone/>
            </a:pPr>
            <a:r>
              <a:rPr lang="en-US" sz="2000" dirty="0"/>
              <a:t>   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6DE59F-4325-9777-CDE5-CA623D8D44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3933" y="1992440"/>
            <a:ext cx="4014833" cy="347472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518911B-561B-0159-CEB4-046D1E0CE8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496" y="2234166"/>
            <a:ext cx="4182942" cy="128016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3CF5D7E1-7DBF-9509-9110-3325F40B079F}"/>
              </a:ext>
            </a:extLst>
          </p:cNvPr>
          <p:cNvSpPr/>
          <p:nvPr/>
        </p:nvSpPr>
        <p:spPr>
          <a:xfrm>
            <a:off x="4206240" y="3044952"/>
            <a:ext cx="301752" cy="118872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FDAEE92-DE07-4057-7A0D-5CBB95233A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5496" y="4232720"/>
            <a:ext cx="3564311" cy="246888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4674085-71F5-6C90-CAE2-2F88DDB3B3B6}"/>
              </a:ext>
            </a:extLst>
          </p:cNvPr>
          <p:cNvSpPr txBox="1"/>
          <p:nvPr/>
        </p:nvSpPr>
        <p:spPr>
          <a:xfrm>
            <a:off x="912344" y="3971110"/>
            <a:ext cx="23246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/>
              <a:t>Best parameters and predictions:</a:t>
            </a:r>
          </a:p>
        </p:txBody>
      </p:sp>
    </p:spTree>
    <p:extLst>
      <p:ext uri="{BB962C8B-B14F-4D97-AF65-F5344CB8AC3E}">
        <p14:creationId xmlns:p14="http://schemas.microsoft.com/office/powerpoint/2010/main" val="26603413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B7F11-2AE8-E79D-2758-550C019E9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23C0D6-7DE5-6DA8-4490-8416B532E7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16695"/>
            <a:ext cx="5181600" cy="4024610"/>
          </a:xfrm>
        </p:spPr>
        <p:txBody>
          <a:bodyPr/>
          <a:lstStyle/>
          <a:p>
            <a:r>
              <a:rPr lang="en-US" dirty="0"/>
              <a:t>First Iteration w/ </a:t>
            </a:r>
            <a:r>
              <a:rPr lang="en-US" b="1" dirty="0" err="1">
                <a:solidFill>
                  <a:srgbClr val="00B0F0"/>
                </a:solidFill>
              </a:rPr>
              <a:t>relu</a:t>
            </a:r>
            <a:endParaRPr lang="en-US" b="1" dirty="0">
              <a:solidFill>
                <a:srgbClr val="00B0F0"/>
              </a:solidFill>
            </a:endParaRP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1200" dirty="0"/>
              <a:t>         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E633A4-AF85-CF18-30AA-7FEFE36BED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58576" y="1416695"/>
            <a:ext cx="5181600" cy="3889673"/>
          </a:xfrm>
        </p:spPr>
        <p:txBody>
          <a:bodyPr/>
          <a:lstStyle/>
          <a:p>
            <a:r>
              <a:rPr lang="en-US" dirty="0"/>
              <a:t>Second Iteration with </a:t>
            </a:r>
            <a:r>
              <a:rPr lang="en-US" b="1" dirty="0">
                <a:solidFill>
                  <a:srgbClr val="FF0000"/>
                </a:solidFill>
              </a:rPr>
              <a:t>tanh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F7D897-5B21-4B39-7B3D-CBE21BFC5FFC}"/>
              </a:ext>
            </a:extLst>
          </p:cNvPr>
          <p:cNvSpPr txBox="1"/>
          <p:nvPr/>
        </p:nvSpPr>
        <p:spPr>
          <a:xfrm>
            <a:off x="838200" y="5528592"/>
            <a:ext cx="1084249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dirty="0">
                <a:effectLst/>
                <a:latin typeface="system-ui"/>
              </a:rPr>
              <a:t>CONCLUSION: Changing to activation function to tanh may be advantageous because tanh is centered around 0 [-1 to 1], whereas </a:t>
            </a:r>
            <a:r>
              <a:rPr lang="en-US" b="1" i="0" dirty="0" err="1">
                <a:effectLst/>
                <a:latin typeface="system-ui"/>
              </a:rPr>
              <a:t>relu</a:t>
            </a:r>
            <a:r>
              <a:rPr lang="en-US" b="1" i="0" dirty="0">
                <a:effectLst/>
                <a:latin typeface="system-ui"/>
              </a:rPr>
              <a:t> is less centered [0 to infinity]. This may be because our y feature is binary in nature (1 = yes, 0 = no).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6A482B8-9D94-1E78-16CA-15F21920E3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2309" y="2087858"/>
            <a:ext cx="4457693" cy="274320"/>
          </a:xfrm>
          <a:prstGeom prst="rect">
            <a:avLst/>
          </a:prstGeom>
          <a:ln>
            <a:solidFill>
              <a:srgbClr val="00B0F0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111E969-4D0C-A022-8C94-DB16F2A7AA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5736" y="2067900"/>
            <a:ext cx="4243381" cy="274320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B8D1316-8993-0E4F-7AB7-5EF743EF1D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0527" y="2514600"/>
            <a:ext cx="4744469" cy="1828800"/>
          </a:xfrm>
          <a:prstGeom prst="rect">
            <a:avLst/>
          </a:prstGeom>
          <a:ln>
            <a:solidFill>
              <a:srgbClr val="00B0F0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1B4A740-977B-7256-FE5D-CFCE40C5AD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5736" y="2515338"/>
            <a:ext cx="4718431" cy="1828800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1308FA6-D7C0-8A93-738A-5CCFC1ED6B1C}"/>
              </a:ext>
            </a:extLst>
          </p:cNvPr>
          <p:cNvSpPr txBox="1"/>
          <p:nvPr/>
        </p:nvSpPr>
        <p:spPr>
          <a:xfrm>
            <a:off x="2777883" y="4640354"/>
            <a:ext cx="11865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00B0F0"/>
                </a:solidFill>
              </a:rPr>
              <a:t>0.782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FC9B9B1-E287-643D-B958-01665C36290E}"/>
              </a:ext>
            </a:extLst>
          </p:cNvPr>
          <p:cNvSpPr txBox="1"/>
          <p:nvPr/>
        </p:nvSpPr>
        <p:spPr>
          <a:xfrm>
            <a:off x="8252594" y="4640353"/>
            <a:ext cx="11865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0.802</a:t>
            </a:r>
          </a:p>
        </p:txBody>
      </p:sp>
    </p:spTree>
    <p:extLst>
      <p:ext uri="{BB962C8B-B14F-4D97-AF65-F5344CB8AC3E}">
        <p14:creationId xmlns:p14="http://schemas.microsoft.com/office/powerpoint/2010/main" val="102228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19C715D-8240-EC4B-C0C3-01A384379098}"/>
              </a:ext>
            </a:extLst>
          </p:cNvPr>
          <p:cNvSpPr txBox="1"/>
          <p:nvPr/>
        </p:nvSpPr>
        <p:spPr>
          <a:xfrm>
            <a:off x="1024128" y="1088136"/>
            <a:ext cx="10030968" cy="69865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Tableau for the SNAP Participation and </a:t>
            </a:r>
            <a:br>
              <a:rPr lang="en-US" sz="2800" b="1" dirty="0"/>
            </a:br>
            <a:r>
              <a:rPr lang="en-US" sz="2800" b="1" dirty="0"/>
              <a:t>Machine Learning Project</a:t>
            </a:r>
          </a:p>
          <a:p>
            <a:pPr algn="ctr"/>
            <a:endParaRPr lang="en-US" sz="2800" b="1" dirty="0"/>
          </a:p>
          <a:p>
            <a:pPr algn="ctr"/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Bar and line charts to visualize Count of household, avg. of Snap distance and avg. of income vs household size</a:t>
            </a:r>
          </a:p>
          <a:p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Scatter plot of the distribution of FAFH Paid and FAH Paid</a:t>
            </a:r>
          </a:p>
          <a:p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Gantt charts to visualize Avg. Income vs. Expenses</a:t>
            </a:r>
          </a:p>
          <a:p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b="1" dirty="0">
                <a:solidFill>
                  <a:schemeClr val="bg1"/>
                </a:solidFill>
                <a:highlight>
                  <a:srgbClr val="FFFF00"/>
                </a:highlight>
              </a:rPr>
              <a:t>**Add link to Tableau public**</a:t>
            </a:r>
          </a:p>
          <a:p>
            <a:pPr algn="ctr"/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endParaRPr lang="en-US" b="1" dirty="0"/>
          </a:p>
          <a:p>
            <a:pPr algn="ctr"/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6547913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BDC450-8D91-2273-EAB0-B55B0B9C08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Bar and line charts to visualize Count of household, avg. of Snap distance and avg. of income vs household size</a:t>
            </a:r>
            <a:b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US" sz="24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D52803F-E13C-2D48-B853-86515557ED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923" y="1572768"/>
            <a:ext cx="9877238" cy="4562855"/>
          </a:xfrm>
        </p:spPr>
      </p:pic>
    </p:spTree>
    <p:extLst>
      <p:ext uri="{BB962C8B-B14F-4D97-AF65-F5344CB8AC3E}">
        <p14:creationId xmlns:p14="http://schemas.microsoft.com/office/powerpoint/2010/main" val="1651529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DDD6C-812D-CFF6-F066-86F74FD85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Scatter plot of the distribution of FAFH Paid and FAH Paid</a:t>
            </a:r>
            <a:b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US" sz="24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6838657-F443-9ED0-EC4A-2AF43BFBB9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776" y="1481328"/>
            <a:ext cx="11329417" cy="5093207"/>
          </a:xfrm>
        </p:spPr>
      </p:pic>
    </p:spTree>
    <p:extLst>
      <p:ext uri="{BB962C8B-B14F-4D97-AF65-F5344CB8AC3E}">
        <p14:creationId xmlns:p14="http://schemas.microsoft.com/office/powerpoint/2010/main" val="38436669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857440" y="6481180"/>
            <a:ext cx="390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10</a:t>
            </a:r>
          </a:p>
        </p:txBody>
      </p:sp>
      <p:cxnSp>
        <p:nvCxnSpPr>
          <p:cNvPr id="105" name="Straight Connector 10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720410" y="2654879"/>
            <a:ext cx="1463040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le 4" hidden="1">
            <a:extLst>
              <a:ext uri="{FF2B5EF4-FFF2-40B4-BE49-F238E27FC236}">
                <a16:creationId xmlns:a16="http://schemas.microsoft.com/office/drawing/2014/main" id="{B353CF45-7FD3-4F2B-B046-D14200DBD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10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B70C469-13F0-1981-7B0B-8B6BF66A5083}"/>
              </a:ext>
            </a:extLst>
          </p:cNvPr>
          <p:cNvSpPr txBox="1">
            <a:spLocks/>
          </p:cNvSpPr>
          <p:nvPr/>
        </p:nvSpPr>
        <p:spPr>
          <a:xfrm>
            <a:off x="686834" y="1153572"/>
            <a:ext cx="3200400" cy="44611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0" kern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FFFFFF"/>
                </a:solidFill>
              </a:rPr>
              <a:t>Executive Summary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FFDC933-8C6D-B219-D3E9-900ABAB58CEB}"/>
              </a:ext>
            </a:extLst>
          </p:cNvPr>
          <p:cNvSpPr txBox="1">
            <a:spLocks/>
          </p:cNvSpPr>
          <p:nvPr/>
        </p:nvSpPr>
        <p:spPr>
          <a:xfrm>
            <a:off x="4447308" y="636191"/>
            <a:ext cx="6906491" cy="5585619"/>
          </a:xfrm>
          <a:prstGeom prst="rect">
            <a:avLst/>
          </a:prstGeom>
        </p:spPr>
        <p:txBody>
          <a:bodyPr anchor="ctr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r>
              <a:rPr lang="en-US" dirty="0"/>
              <a:t>The scope is SNAP participation surveys in 2012 and 2013</a:t>
            </a:r>
          </a:p>
          <a:p>
            <a:r>
              <a:rPr lang="en-US" dirty="0"/>
              <a:t>The source is the U.S. Department of Agriculture via </a:t>
            </a:r>
            <a:r>
              <a:rPr lang="en-US" dirty="0" err="1"/>
              <a:t>FoodAPS</a:t>
            </a:r>
            <a:r>
              <a:rPr lang="en-US" dirty="0"/>
              <a:t> National Household Food Acquisition and Purchase Survey (link)</a:t>
            </a:r>
          </a:p>
          <a:p>
            <a:r>
              <a:rPr lang="en-US" dirty="0"/>
              <a:t>The requirements for a data visualization project were:</a:t>
            </a:r>
          </a:p>
          <a:p>
            <a:pPr lvl="1"/>
            <a:r>
              <a:rPr lang="en-US" dirty="0"/>
              <a:t>At least 100 records</a:t>
            </a:r>
          </a:p>
          <a:p>
            <a:pPr lvl="1"/>
            <a:r>
              <a:rPr lang="en-US" dirty="0"/>
              <a:t>A cleaned database to house the data</a:t>
            </a:r>
          </a:p>
          <a:p>
            <a:pPr lvl="1"/>
            <a:r>
              <a:rPr lang="en-US" dirty="0"/>
              <a:t>Visual deliverables</a:t>
            </a:r>
          </a:p>
          <a:p>
            <a:pPr lvl="1"/>
            <a:r>
              <a:rPr lang="en-US" dirty="0"/>
              <a:t>Usability</a:t>
            </a:r>
          </a:p>
          <a:p>
            <a:r>
              <a:rPr lang="en-US" dirty="0"/>
              <a:t>This project resulted in</a:t>
            </a:r>
          </a:p>
          <a:p>
            <a:pPr lvl="1"/>
            <a:r>
              <a:rPr lang="en-US" dirty="0"/>
              <a:t>4826 records retrieved</a:t>
            </a:r>
          </a:p>
          <a:p>
            <a:pPr lvl="1"/>
            <a:r>
              <a:rPr lang="en-US" dirty="0"/>
              <a:t>SQL database and csv file</a:t>
            </a:r>
          </a:p>
          <a:p>
            <a:pPr lvl="1"/>
            <a:r>
              <a:rPr lang="en-US" dirty="0"/>
              <a:t>Unique visualizations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78444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46227-EBD0-8DDE-3309-CBCE1EFE0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Gantt charts to visualize Avg. Income vs. Expenses</a:t>
            </a:r>
            <a:b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US" sz="28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BD6037F-636B-87F7-570A-E6FF9DCC3F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616" y="1481328"/>
            <a:ext cx="11576304" cy="5011547"/>
          </a:xfrm>
        </p:spPr>
      </p:pic>
    </p:spTree>
    <p:extLst>
      <p:ext uri="{BB962C8B-B14F-4D97-AF65-F5344CB8AC3E}">
        <p14:creationId xmlns:p14="http://schemas.microsoft.com/office/powerpoint/2010/main" val="35259052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46227-EBD0-8DDE-3309-CBCE1EFE0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Gantt charts to visualize Avg. Income vs. Expenses</a:t>
            </a:r>
            <a:b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US" sz="28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25AF529-90F7-F4DD-2646-9C322BD4D6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12" y="1307593"/>
            <a:ext cx="11237975" cy="5185282"/>
          </a:xfrm>
        </p:spPr>
      </p:pic>
    </p:spTree>
    <p:extLst>
      <p:ext uri="{BB962C8B-B14F-4D97-AF65-F5344CB8AC3E}">
        <p14:creationId xmlns:p14="http://schemas.microsoft.com/office/powerpoint/2010/main" val="20950803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857440" y="6481180"/>
            <a:ext cx="390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10</a:t>
            </a:r>
          </a:p>
        </p:txBody>
      </p:sp>
      <p:sp>
        <p:nvSpPr>
          <p:cNvPr id="103" name="TextBox 102"/>
          <p:cNvSpPr txBox="1"/>
          <p:nvPr/>
        </p:nvSpPr>
        <p:spPr>
          <a:xfrm>
            <a:off x="0" y="671172"/>
            <a:ext cx="12192000" cy="7478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tabLst>
                <a:tab pos="347663" algn="l"/>
              </a:tabLst>
            </a:pPr>
            <a:r>
              <a:rPr lang="en-US" sz="54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DATASETS</a:t>
            </a:r>
          </a:p>
        </p:txBody>
      </p:sp>
      <p:cxnSp>
        <p:nvCxnSpPr>
          <p:cNvPr id="105" name="Straight Connector 10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685686" y="2631729"/>
            <a:ext cx="1463040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le 4" hidden="1">
            <a:extLst>
              <a:ext uri="{FF2B5EF4-FFF2-40B4-BE49-F238E27FC236}">
                <a16:creationId xmlns:a16="http://schemas.microsoft.com/office/drawing/2014/main" id="{B353CF45-7FD3-4F2B-B046-D14200DBD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10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B7AA9F4-C3CC-B4FC-629D-08816A09D73A}"/>
              </a:ext>
            </a:extLst>
          </p:cNvPr>
          <p:cNvSpPr txBox="1"/>
          <p:nvPr/>
        </p:nvSpPr>
        <p:spPr>
          <a:xfrm>
            <a:off x="1051560" y="2232692"/>
            <a:ext cx="10149839" cy="3195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0" dirty="0" err="1">
                <a:effectLst/>
                <a:latin typeface="Public Sans"/>
              </a:rPr>
              <a:t>FoodAPS</a:t>
            </a:r>
            <a:r>
              <a:rPr lang="en-US" sz="2000" b="1" i="0" dirty="0">
                <a:effectLst/>
                <a:latin typeface="Public Sans"/>
              </a:rPr>
              <a:t> National Household Food Acquisition and Purchase Survey</a:t>
            </a:r>
          </a:p>
          <a:p>
            <a:r>
              <a:rPr lang="en-US" dirty="0"/>
              <a:t>Five different datasets were retrieved: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faps_access_puf.csv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faps_fafhevent_puf.csv 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faps_fahevent_puf.csv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faps_household_puf.csv</a:t>
            </a: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faps_meals_puf.csv</a:t>
            </a:r>
          </a:p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They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includes nationally representative data from 4,826 households, including Supplemental Nutrition Assistance Program (SNAP) households, low-income households not participating in SNAP, and higher income households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1024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4232115A-05DB-407A-BF5C-AAA7E2EA835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33871065"/>
              </p:ext>
            </p:extLst>
          </p:nvPr>
        </p:nvGraphicFramePr>
        <p:xfrm>
          <a:off x="630937" y="377552"/>
          <a:ext cx="11219688" cy="20334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2" name="Title 21">
            <a:extLst>
              <a:ext uri="{FF2B5EF4-FFF2-40B4-BE49-F238E27FC236}">
                <a16:creationId xmlns:a16="http://schemas.microsoft.com/office/drawing/2014/main" id="{E10A30F7-B9D5-45EE-BBD5-5755ABE592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123837"/>
            <a:ext cx="3593830" cy="4601183"/>
          </a:xfrm>
        </p:spPr>
        <p:txBody>
          <a:bodyPr>
            <a:normAutofit/>
          </a:bodyPr>
          <a:lstStyle/>
          <a:p>
            <a:r>
              <a:rPr lang="en-US" sz="3600" dirty="0"/>
              <a:t>Order of Operations &amp; Outputs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0895414-014B-0024-827F-ADC2329DA768}"/>
              </a:ext>
            </a:extLst>
          </p:cNvPr>
          <p:cNvGrpSpPr/>
          <p:nvPr/>
        </p:nvGrpSpPr>
        <p:grpSpPr>
          <a:xfrm>
            <a:off x="3955823" y="2316817"/>
            <a:ext cx="7605240" cy="3502360"/>
            <a:chOff x="5265700" y="2498807"/>
            <a:chExt cx="7605240" cy="3502360"/>
          </a:xfrm>
        </p:grpSpPr>
        <p:graphicFrame>
          <p:nvGraphicFramePr>
            <p:cNvPr id="10" name="Diagram 9">
              <a:extLst>
                <a:ext uri="{FF2B5EF4-FFF2-40B4-BE49-F238E27FC236}">
                  <a16:creationId xmlns:a16="http://schemas.microsoft.com/office/drawing/2014/main" id="{1772F4CC-79FF-0D8B-2080-41A28F47915A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055518672"/>
                </p:ext>
              </p:extLst>
            </p:nvPr>
          </p:nvGraphicFramePr>
          <p:xfrm>
            <a:off x="5265700" y="3311158"/>
            <a:ext cx="1766943" cy="1032514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7" r:lo="rId8" r:qs="rId9" r:cs="rId10"/>
            </a:graphicData>
          </a:graphic>
        </p:graphicFrame>
        <p:graphicFrame>
          <p:nvGraphicFramePr>
            <p:cNvPr id="11" name="Diagram 10">
              <a:extLst>
                <a:ext uri="{FF2B5EF4-FFF2-40B4-BE49-F238E27FC236}">
                  <a16:creationId xmlns:a16="http://schemas.microsoft.com/office/drawing/2014/main" id="{52E2A992-DD5C-EEBD-D0F8-3D7FAC484308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537721148"/>
                </p:ext>
              </p:extLst>
            </p:nvPr>
          </p:nvGraphicFramePr>
          <p:xfrm>
            <a:off x="7307802" y="3311158"/>
            <a:ext cx="3236128" cy="2690009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12" r:lo="rId13" r:qs="rId14" r:cs="rId15"/>
            </a:graphicData>
          </a:graphic>
        </p:graphicFrame>
        <p:graphicFrame>
          <p:nvGraphicFramePr>
            <p:cNvPr id="16" name="Diagram 15">
              <a:extLst>
                <a:ext uri="{FF2B5EF4-FFF2-40B4-BE49-F238E27FC236}">
                  <a16:creationId xmlns:a16="http://schemas.microsoft.com/office/drawing/2014/main" id="{72D114A6-5D44-09AA-E4D5-B98833CEDE02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544855177"/>
                </p:ext>
              </p:extLst>
            </p:nvPr>
          </p:nvGraphicFramePr>
          <p:xfrm>
            <a:off x="10117256" y="3421206"/>
            <a:ext cx="2753684" cy="2166600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17" r:lo="rId18" r:qs="rId19" r:cs="rId20"/>
            </a:graphicData>
          </a:graphic>
        </p:graphicFrame>
        <p:grpSp>
          <p:nvGrpSpPr>
            <p:cNvPr id="17" name="Diagram group">
              <a:extLst>
                <a:ext uri="{FF2B5EF4-FFF2-40B4-BE49-F238E27FC236}">
                  <a16:creationId xmlns:a16="http://schemas.microsoft.com/office/drawing/2014/main" id="{5FF37895-304A-7BC8-9DA3-17A8F1F1FC92}"/>
                </a:ext>
              </a:extLst>
            </p:cNvPr>
            <p:cNvGrpSpPr/>
            <p:nvPr/>
          </p:nvGrpSpPr>
          <p:grpSpPr>
            <a:xfrm rot="5400000">
              <a:off x="11171626" y="2603139"/>
              <a:ext cx="644944" cy="531559"/>
              <a:chOff x="1972991" y="1759082"/>
              <a:chExt cx="379460" cy="443896"/>
            </a:xfrm>
            <a:scene3d>
              <a:camera prst="perspectiveRelaxedModerately" zoom="92000"/>
              <a:lightRig rig="balanced" dir="t">
                <a:rot lat="0" lon="0" rev="12700000"/>
              </a:lightRig>
            </a:scene3d>
          </p:grpSpPr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2DAD0BD0-97D6-67CE-FE3F-51B42BCAD8B0}"/>
                  </a:ext>
                </a:extLst>
              </p:cNvPr>
              <p:cNvGrpSpPr/>
              <p:nvPr/>
            </p:nvGrpSpPr>
            <p:grpSpPr>
              <a:xfrm>
                <a:off x="1972991" y="1759082"/>
                <a:ext cx="379460" cy="443896"/>
                <a:chOff x="1972991" y="1759082"/>
                <a:chExt cx="379460" cy="443896"/>
              </a:xfrm>
            </p:grpSpPr>
            <p:sp>
              <p:nvSpPr>
                <p:cNvPr id="19" name="Arrow: Right 18">
                  <a:extLst>
                    <a:ext uri="{FF2B5EF4-FFF2-40B4-BE49-F238E27FC236}">
                      <a16:creationId xmlns:a16="http://schemas.microsoft.com/office/drawing/2014/main" id="{BF1EFABA-8650-32B2-2818-998AFE602788}"/>
                    </a:ext>
                  </a:extLst>
                </p:cNvPr>
                <p:cNvSpPr/>
                <p:nvPr/>
              </p:nvSpPr>
              <p:spPr>
                <a:xfrm>
                  <a:off x="1972991" y="1759082"/>
                  <a:ext cx="379460" cy="443896"/>
                </a:xfrm>
                <a:prstGeom prst="rightArrow">
                  <a:avLst>
                    <a:gd name="adj1" fmla="val 60000"/>
                    <a:gd name="adj2" fmla="val 50000"/>
                  </a:avLst>
                </a:prstGeom>
                <a:sp3d z="-25400" prstMaterial="plastic">
                  <a:bevelT w="25400" h="25400"/>
                  <a:bevelB w="25400" h="25400"/>
                </a:sp3d>
              </p:spPr>
              <p:style>
                <a:lnRef idx="1">
                  <a:schemeClr val="accent1">
                    <a:tint val="60000"/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tint val="60000"/>
                    <a:hueOff val="0"/>
                    <a:satOff val="0"/>
                    <a:lumOff val="0"/>
                    <a:alphaOff val="0"/>
                  </a:schemeClr>
                </a:fillRef>
                <a:effectRef idx="2">
                  <a:schemeClr val="accent1">
                    <a:tint val="6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0" name="Arrow: Right 4">
                  <a:extLst>
                    <a:ext uri="{FF2B5EF4-FFF2-40B4-BE49-F238E27FC236}">
                      <a16:creationId xmlns:a16="http://schemas.microsoft.com/office/drawing/2014/main" id="{93DFEED0-D3E2-07E2-AE62-61E760171E89}"/>
                    </a:ext>
                  </a:extLst>
                </p:cNvPr>
                <p:cNvSpPr txBox="1"/>
                <p:nvPr/>
              </p:nvSpPr>
              <p:spPr>
                <a:xfrm>
                  <a:off x="1972991" y="1847861"/>
                  <a:ext cx="265622" cy="266338"/>
                </a:xfrm>
                <a:prstGeom prst="rect">
                  <a:avLst/>
                </a:prstGeom>
                <a:sp3d z="-25400"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0" vert="horz" wrap="square" lIns="0" tIns="0" rIns="0" bIns="0" numCol="1" spcCol="1270" anchor="ctr" anchorCtr="0">
                  <a:noAutofit/>
                </a:bodyPr>
                <a:lstStyle/>
                <a:p>
                  <a:pPr marL="0" lvl="0" indent="0" algn="ctr" defTabSz="6223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endParaRPr lang="en-US" sz="1400" kern="1200"/>
                </a:p>
              </p:txBody>
            </p:sp>
          </p:grpSp>
        </p:grpSp>
        <p:grpSp>
          <p:nvGrpSpPr>
            <p:cNvPr id="2" name="Diagram group">
              <a:extLst>
                <a:ext uri="{FF2B5EF4-FFF2-40B4-BE49-F238E27FC236}">
                  <a16:creationId xmlns:a16="http://schemas.microsoft.com/office/drawing/2014/main" id="{857AFF3B-2D87-865D-BAE8-58A667012138}"/>
                </a:ext>
              </a:extLst>
            </p:cNvPr>
            <p:cNvGrpSpPr/>
            <p:nvPr/>
          </p:nvGrpSpPr>
          <p:grpSpPr>
            <a:xfrm rot="5400000">
              <a:off x="8656580" y="2555499"/>
              <a:ext cx="644944" cy="531559"/>
              <a:chOff x="1972991" y="1759082"/>
              <a:chExt cx="379460" cy="443896"/>
            </a:xfrm>
            <a:scene3d>
              <a:camera prst="perspectiveRelaxedModerately" zoom="92000"/>
              <a:lightRig rig="balanced" dir="t">
                <a:rot lat="0" lon="0" rev="12700000"/>
              </a:lightRig>
            </a:scene3d>
          </p:grpSpPr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B765B0AB-722F-6F95-AFE6-36ED2E378029}"/>
                  </a:ext>
                </a:extLst>
              </p:cNvPr>
              <p:cNvGrpSpPr/>
              <p:nvPr/>
            </p:nvGrpSpPr>
            <p:grpSpPr>
              <a:xfrm>
                <a:off x="1972991" y="1759082"/>
                <a:ext cx="379460" cy="443896"/>
                <a:chOff x="1972991" y="1759082"/>
                <a:chExt cx="379460" cy="443896"/>
              </a:xfrm>
            </p:grpSpPr>
            <p:sp>
              <p:nvSpPr>
                <p:cNvPr id="9" name="Arrow: Right 8">
                  <a:extLst>
                    <a:ext uri="{FF2B5EF4-FFF2-40B4-BE49-F238E27FC236}">
                      <a16:creationId xmlns:a16="http://schemas.microsoft.com/office/drawing/2014/main" id="{BFAB198F-96C4-A76F-2692-D879825CB410}"/>
                    </a:ext>
                  </a:extLst>
                </p:cNvPr>
                <p:cNvSpPr/>
                <p:nvPr/>
              </p:nvSpPr>
              <p:spPr>
                <a:xfrm>
                  <a:off x="1972991" y="1759082"/>
                  <a:ext cx="379460" cy="443896"/>
                </a:xfrm>
                <a:prstGeom prst="rightArrow">
                  <a:avLst>
                    <a:gd name="adj1" fmla="val 60000"/>
                    <a:gd name="adj2" fmla="val 50000"/>
                  </a:avLst>
                </a:prstGeom>
                <a:sp3d z="-25400" prstMaterial="plastic">
                  <a:bevelT w="25400" h="25400"/>
                  <a:bevelB w="25400" h="25400"/>
                </a:sp3d>
              </p:spPr>
              <p:style>
                <a:lnRef idx="1">
                  <a:schemeClr val="accent1">
                    <a:tint val="60000"/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tint val="60000"/>
                    <a:hueOff val="0"/>
                    <a:satOff val="0"/>
                    <a:lumOff val="0"/>
                    <a:alphaOff val="0"/>
                  </a:schemeClr>
                </a:fillRef>
                <a:effectRef idx="2">
                  <a:schemeClr val="accent1">
                    <a:tint val="6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" name="Arrow: Right 4">
                  <a:extLst>
                    <a:ext uri="{FF2B5EF4-FFF2-40B4-BE49-F238E27FC236}">
                      <a16:creationId xmlns:a16="http://schemas.microsoft.com/office/drawing/2014/main" id="{2D90651F-EF24-6D85-0FDE-D97072EC68E1}"/>
                    </a:ext>
                  </a:extLst>
                </p:cNvPr>
                <p:cNvSpPr txBox="1"/>
                <p:nvPr/>
              </p:nvSpPr>
              <p:spPr>
                <a:xfrm>
                  <a:off x="1972991" y="1847861"/>
                  <a:ext cx="265622" cy="266338"/>
                </a:xfrm>
                <a:prstGeom prst="rect">
                  <a:avLst/>
                </a:prstGeom>
                <a:sp3d z="-25400"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0" vert="horz" wrap="square" lIns="0" tIns="0" rIns="0" bIns="0" numCol="1" spcCol="1270" anchor="ctr" anchorCtr="0">
                  <a:noAutofit/>
                </a:bodyPr>
                <a:lstStyle/>
                <a:p>
                  <a:pPr marL="0" lvl="0" indent="0" algn="ctr" defTabSz="6223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endParaRPr lang="en-US" sz="1400" kern="1200"/>
                </a:p>
              </p:txBody>
            </p:sp>
          </p:grpSp>
        </p:grpSp>
        <p:grpSp>
          <p:nvGrpSpPr>
            <p:cNvPr id="23" name="Diagram group">
              <a:extLst>
                <a:ext uri="{FF2B5EF4-FFF2-40B4-BE49-F238E27FC236}">
                  <a16:creationId xmlns:a16="http://schemas.microsoft.com/office/drawing/2014/main" id="{FD9EB52B-04DC-58AA-CE48-48888BB7F22A}"/>
                </a:ext>
              </a:extLst>
            </p:cNvPr>
            <p:cNvGrpSpPr/>
            <p:nvPr/>
          </p:nvGrpSpPr>
          <p:grpSpPr>
            <a:xfrm rot="5400000">
              <a:off x="5667231" y="2578173"/>
              <a:ext cx="644944" cy="531559"/>
              <a:chOff x="1972991" y="1759082"/>
              <a:chExt cx="379460" cy="443896"/>
            </a:xfrm>
            <a:scene3d>
              <a:camera prst="perspectiveRelaxedModerately" zoom="92000"/>
              <a:lightRig rig="balanced" dir="t">
                <a:rot lat="0" lon="0" rev="12700000"/>
              </a:lightRig>
            </a:scene3d>
          </p:grpSpPr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CCA68E7E-052D-29B3-33A4-F00506D4F22C}"/>
                  </a:ext>
                </a:extLst>
              </p:cNvPr>
              <p:cNvGrpSpPr/>
              <p:nvPr/>
            </p:nvGrpSpPr>
            <p:grpSpPr>
              <a:xfrm>
                <a:off x="1972991" y="1759082"/>
                <a:ext cx="379460" cy="443896"/>
                <a:chOff x="1972991" y="1759082"/>
                <a:chExt cx="379460" cy="443896"/>
              </a:xfrm>
            </p:grpSpPr>
            <p:sp>
              <p:nvSpPr>
                <p:cNvPr id="25" name="Arrow: Right 24">
                  <a:extLst>
                    <a:ext uri="{FF2B5EF4-FFF2-40B4-BE49-F238E27FC236}">
                      <a16:creationId xmlns:a16="http://schemas.microsoft.com/office/drawing/2014/main" id="{D97EB203-7102-AD44-1847-EE277C9BA7A8}"/>
                    </a:ext>
                  </a:extLst>
                </p:cNvPr>
                <p:cNvSpPr/>
                <p:nvPr/>
              </p:nvSpPr>
              <p:spPr>
                <a:xfrm>
                  <a:off x="1972991" y="1759082"/>
                  <a:ext cx="379460" cy="443896"/>
                </a:xfrm>
                <a:prstGeom prst="rightArrow">
                  <a:avLst>
                    <a:gd name="adj1" fmla="val 60000"/>
                    <a:gd name="adj2" fmla="val 50000"/>
                  </a:avLst>
                </a:prstGeom>
                <a:sp3d z="-25400" prstMaterial="plastic">
                  <a:bevelT w="25400" h="25400"/>
                  <a:bevelB w="25400" h="25400"/>
                </a:sp3d>
              </p:spPr>
              <p:style>
                <a:lnRef idx="1">
                  <a:schemeClr val="accent1">
                    <a:tint val="60000"/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tint val="60000"/>
                    <a:hueOff val="0"/>
                    <a:satOff val="0"/>
                    <a:lumOff val="0"/>
                    <a:alphaOff val="0"/>
                  </a:schemeClr>
                </a:fillRef>
                <a:effectRef idx="2">
                  <a:schemeClr val="accent1">
                    <a:tint val="6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6" name="Arrow: Right 4">
                  <a:extLst>
                    <a:ext uri="{FF2B5EF4-FFF2-40B4-BE49-F238E27FC236}">
                      <a16:creationId xmlns:a16="http://schemas.microsoft.com/office/drawing/2014/main" id="{25EC14DB-7463-FD47-96F3-79AB4218A950}"/>
                    </a:ext>
                  </a:extLst>
                </p:cNvPr>
                <p:cNvSpPr txBox="1"/>
                <p:nvPr/>
              </p:nvSpPr>
              <p:spPr>
                <a:xfrm>
                  <a:off x="1972991" y="1847861"/>
                  <a:ext cx="265622" cy="266338"/>
                </a:xfrm>
                <a:prstGeom prst="rect">
                  <a:avLst/>
                </a:prstGeom>
                <a:sp3d z="-25400"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0" vert="horz" wrap="square" lIns="0" tIns="0" rIns="0" bIns="0" numCol="1" spcCol="1270" anchor="ctr" anchorCtr="0">
                  <a:noAutofit/>
                </a:bodyPr>
                <a:lstStyle/>
                <a:p>
                  <a:pPr marL="0" lvl="0" indent="0" algn="ctr" defTabSz="6223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endParaRPr lang="en-US" sz="1400" kern="1200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2619234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509912-0DF5-A470-635B-F0DCCBA8A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>
                <a:effectLst/>
                <a:latin typeface="Consolas" panose="020B0609020204030204" pitchFamily="49" charset="0"/>
              </a:rPr>
              <a:t>EXPLORATORY DATA ANALYSIS [EDA]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912479-E515-C573-A6D6-97055C3B4A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9224" y="1825625"/>
            <a:ext cx="4050792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dirty="0">
                <a:effectLst/>
                <a:latin typeface="Consolas" panose="020B0609020204030204" pitchFamily="49" charset="0"/>
              </a:rPr>
              <a:t>Plot histograms for continuous variables</a:t>
            </a:r>
            <a:endParaRPr lang="en-US" sz="1800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4B67B38-9D05-7567-4783-53984FCB160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0016" y="1825625"/>
            <a:ext cx="6562344" cy="4218559"/>
          </a:xfrm>
        </p:spPr>
      </p:pic>
    </p:spTree>
    <p:extLst>
      <p:ext uri="{BB962C8B-B14F-4D97-AF65-F5344CB8AC3E}">
        <p14:creationId xmlns:p14="http://schemas.microsoft.com/office/powerpoint/2010/main" val="15147032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509912-0DF5-A470-635B-F0DCCBA8A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>
                <a:effectLst/>
                <a:latin typeface="Consolas" panose="020B0609020204030204" pitchFamily="49" charset="0"/>
              </a:rPr>
              <a:t>EXPLORATORY DATA ANALYSIS [EDA]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912479-E515-C573-A6D6-97055C3B4A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9224" y="1825625"/>
            <a:ext cx="247802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dirty="0">
                <a:effectLst/>
                <a:latin typeface="Consolas" panose="020B0609020204030204" pitchFamily="49" charset="0"/>
              </a:rPr>
              <a:t>Plot correlation </a:t>
            </a:r>
            <a:br>
              <a:rPr lang="en-US" sz="1800" b="1" dirty="0">
                <a:effectLst/>
                <a:latin typeface="Consolas" panose="020B0609020204030204" pitchFamily="49" charset="0"/>
              </a:rPr>
            </a:br>
            <a:r>
              <a:rPr lang="en-US" sz="1800" b="1" dirty="0">
                <a:effectLst/>
                <a:latin typeface="Consolas" panose="020B0609020204030204" pitchFamily="49" charset="0"/>
              </a:rPr>
              <a:t>heatmap</a:t>
            </a:r>
            <a:endParaRPr lang="en-US" sz="1800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39C0056-08A5-5B1B-4647-D2F5FB13279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1417321"/>
            <a:ext cx="8153400" cy="5075554"/>
          </a:xfrm>
        </p:spPr>
      </p:pic>
    </p:spTree>
    <p:extLst>
      <p:ext uri="{BB962C8B-B14F-4D97-AF65-F5344CB8AC3E}">
        <p14:creationId xmlns:p14="http://schemas.microsoft.com/office/powerpoint/2010/main" val="19112181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509912-0DF5-A470-635B-F0DCCBA8A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>
                <a:effectLst/>
                <a:latin typeface="Consolas" panose="020B0609020204030204" pitchFamily="49" charset="0"/>
              </a:rPr>
              <a:t>EXPLORATORY DATA ANALYSIS [EDA]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912479-E515-C573-A6D6-97055C3B4A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9224" y="1825625"/>
            <a:ext cx="247802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dirty="0">
                <a:effectLst/>
                <a:latin typeface="Consolas" panose="020B0609020204030204" pitchFamily="49" charset="0"/>
              </a:rPr>
              <a:t>Boxplot for household income vs. SNAP participation</a:t>
            </a:r>
            <a:endParaRPr lang="en-US" sz="1800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D1E295A-0CDC-8158-1536-91A0DD317BF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5344" y="1585766"/>
            <a:ext cx="7458456" cy="4769314"/>
          </a:xfrm>
        </p:spPr>
      </p:pic>
    </p:spTree>
    <p:extLst>
      <p:ext uri="{BB962C8B-B14F-4D97-AF65-F5344CB8AC3E}">
        <p14:creationId xmlns:p14="http://schemas.microsoft.com/office/powerpoint/2010/main" val="42757060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509912-0DF5-A470-635B-F0DCCBA8A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>
                <a:effectLst/>
                <a:latin typeface="Consolas" panose="020B0609020204030204" pitchFamily="49" charset="0"/>
              </a:rPr>
              <a:t>EXPLORATORY DATA ANALYSIS [EDA]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912479-E515-C573-A6D6-97055C3B4A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9224" y="1825625"/>
            <a:ext cx="247802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dirty="0">
                <a:effectLst/>
                <a:latin typeface="Consolas" panose="020B0609020204030204" pitchFamily="49" charset="0"/>
              </a:rPr>
              <a:t>Pair plot </a:t>
            </a:r>
            <a:endParaRPr lang="en-US" sz="1800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DAC3B8E-5822-4BD7-C115-730090197C5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3360" y="1825625"/>
            <a:ext cx="6989128" cy="4351338"/>
          </a:xfrm>
        </p:spPr>
      </p:pic>
    </p:spTree>
    <p:extLst>
      <p:ext uri="{BB962C8B-B14F-4D97-AF65-F5344CB8AC3E}">
        <p14:creationId xmlns:p14="http://schemas.microsoft.com/office/powerpoint/2010/main" val="42830066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CA7BE-C6C6-724F-3F51-2F899B9362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DF773E-9094-F4BF-2BE6-4317B136448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2B9235-CE69-63A4-6B07-E9B8B5992D5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379838"/>
      </p:ext>
    </p:extLst>
  </p:cSld>
  <p:clrMapOvr>
    <a:masterClrMapping/>
  </p:clrMapOvr>
</p:sld>
</file>

<file path=ppt/theme/theme1.xml><?xml version="1.0" encoding="utf-8"?>
<a:theme xmlns:a="http://schemas.openxmlformats.org/drawingml/2006/main" name="Depth">
  <a:themeElements>
    <a:clrScheme name="Depth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Depth">
      <a:maj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TM04033923[[fn=Depth]]</Template>
  <TotalTime>2259</TotalTime>
  <Words>596</Words>
  <Application>Microsoft Office PowerPoint</Application>
  <PresentationFormat>Widescreen</PresentationFormat>
  <Paragraphs>130</Paragraphs>
  <Slides>21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0" baseType="lpstr">
      <vt:lpstr>Aptos Display</vt:lpstr>
      <vt:lpstr>Arial</vt:lpstr>
      <vt:lpstr>Calibri</vt:lpstr>
      <vt:lpstr>Consolas</vt:lpstr>
      <vt:lpstr>Corbel</vt:lpstr>
      <vt:lpstr>Public Sans</vt:lpstr>
      <vt:lpstr>Symbol</vt:lpstr>
      <vt:lpstr>system-ui</vt:lpstr>
      <vt:lpstr>Depth</vt:lpstr>
      <vt:lpstr>PowerPoint Presentation</vt:lpstr>
      <vt:lpstr>Slide 10</vt:lpstr>
      <vt:lpstr>Slide 10</vt:lpstr>
      <vt:lpstr>Order of Operations &amp; Outputs</vt:lpstr>
      <vt:lpstr>EXPLORATORY DATA ANALYSIS [EDA]</vt:lpstr>
      <vt:lpstr>EXPLORATORY DATA ANALYSIS [EDA]</vt:lpstr>
      <vt:lpstr>EXPLORATORY DATA ANALYSIS [EDA]</vt:lpstr>
      <vt:lpstr>EXPLORATORY DATA ANALYSIS [EDA]</vt:lpstr>
      <vt:lpstr>PowerPoint Presentation</vt:lpstr>
      <vt:lpstr>PowerPoint Presentation</vt:lpstr>
      <vt:lpstr>Logistic Regression</vt:lpstr>
      <vt:lpstr>Logistic Regression</vt:lpstr>
      <vt:lpstr>Logistic Regression</vt:lpstr>
      <vt:lpstr>Logistic Regression</vt:lpstr>
      <vt:lpstr>Random Forest</vt:lpstr>
      <vt:lpstr>Neural Network</vt:lpstr>
      <vt:lpstr>PowerPoint Presentation</vt:lpstr>
      <vt:lpstr>Bar and line charts to visualize Count of household, avg. of Snap distance and avg. of income vs household size </vt:lpstr>
      <vt:lpstr>Scatter plot of the distribution of FAFH Paid and FAH Paid  </vt:lpstr>
      <vt:lpstr>Gantt charts to visualize Avg. Income vs. Expenses </vt:lpstr>
      <vt:lpstr>Gantt charts to visualize Avg. Income vs. Expenses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Richard Roop</dc:creator>
  <cp:lastModifiedBy>le nguyen</cp:lastModifiedBy>
  <cp:revision>12</cp:revision>
  <dcterms:created xsi:type="dcterms:W3CDTF">2024-09-13T16:11:45Z</dcterms:created>
  <dcterms:modified xsi:type="dcterms:W3CDTF">2024-09-16T22:55:14Z</dcterms:modified>
</cp:coreProperties>
</file>